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0" r:id="rId5"/>
  </p:sldMasterIdLst>
  <p:sldIdLst>
    <p:sldId id="258" r:id="rId6"/>
    <p:sldId id="299" r:id="rId7"/>
    <p:sldId id="301" r:id="rId8"/>
    <p:sldId id="313" r:id="rId9"/>
    <p:sldId id="314" r:id="rId10"/>
    <p:sldId id="315" r:id="rId11"/>
    <p:sldId id="305" r:id="rId12"/>
    <p:sldId id="4859" r:id="rId13"/>
    <p:sldId id="303" r:id="rId14"/>
    <p:sldId id="304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3729F926-8AC4-3F48-99CD-C2BD262F42BE}">
          <p14:sldIdLst>
            <p14:sldId id="258"/>
          </p14:sldIdLst>
        </p14:section>
        <p14:section name="TPD Schaubild" id="{E02E126C-0A88-7542-97BB-C7BCC521C9AC}">
          <p14:sldIdLst>
            <p14:sldId id="299"/>
          </p14:sldIdLst>
        </p14:section>
        <p14:section name="Inhalt" id="{B6F337D9-55A6-A240-B09E-29EE7D52C74F}">
          <p14:sldIdLst>
            <p14:sldId id="301"/>
            <p14:sldId id="313"/>
            <p14:sldId id="314"/>
            <p14:sldId id="315"/>
            <p14:sldId id="305"/>
            <p14:sldId id="4859"/>
            <p14:sldId id="303"/>
            <p14:sldId id="304"/>
          </p14:sldIdLst>
        </p14:section>
        <p14:section name="Masterfolien" id="{E43FD07E-191A-4951-9CDA-9074DF3C1817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B269"/>
    <a:srgbClr val="0F0F0F"/>
    <a:srgbClr val="101010"/>
    <a:srgbClr val="957C28"/>
    <a:srgbClr val="20AE80"/>
    <a:srgbClr val="167859"/>
    <a:srgbClr val="F5F5F5"/>
    <a:srgbClr val="FF0000"/>
    <a:srgbClr val="FAB13B"/>
    <a:srgbClr val="8787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35DA0D-811D-45BF-8120-36A48D5E8B47}" v="1" dt="2024-04-12T09:24:14.089"/>
  </p1510:revLst>
</p1510:revInfo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unkle Formatvorlag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11"/>
    <p:restoredTop sz="95721"/>
  </p:normalViewPr>
  <p:slideViewPr>
    <p:cSldViewPr snapToGrid="0">
      <p:cViewPr varScale="1">
        <p:scale>
          <a:sx n="64" d="100"/>
          <a:sy n="64" d="100"/>
        </p:scale>
        <p:origin x="8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376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n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enplatzhalter 2">
            <a:extLst>
              <a:ext uri="{FF2B5EF4-FFF2-40B4-BE49-F238E27FC236}">
                <a16:creationId xmlns:a16="http://schemas.microsoft.com/office/drawing/2014/main" id="{E6598F3F-FCAE-EEB3-FF55-6A9A99220F3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67180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85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22B61D2-2AA2-9C46-08EC-B33251307B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898" y="2288980"/>
            <a:ext cx="9354015" cy="2280043"/>
          </a:xfrm>
          <a:prstGeom prst="rect">
            <a:avLst/>
          </a:prstGeom>
        </p:spPr>
        <p:txBody>
          <a:bodyPr wrap="square" lIns="36000" tIns="36000" rIns="0" bIns="0" anchor="ctr" anchorCtr="0">
            <a:spAutoFit/>
          </a:bodyPr>
          <a:lstStyle>
            <a:lvl1pPr algn="l">
              <a:defRPr sz="5400" b="1" i="0">
                <a:latin typeface="DFB Sans Ofc" panose="02000000000000000000" pitchFamily="2" charset="77"/>
              </a:defRPr>
            </a:lvl1pPr>
          </a:lstStyle>
          <a:p>
            <a:r>
              <a:rPr lang="de-DE" dirty="0"/>
              <a:t>HIER STEHT EIN ABSCHNITTSTITEL, DER SICH AUTOM. ZENTRIERT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199331C-3B44-9758-5741-F27DB7E11AD1}"/>
              </a:ext>
            </a:extLst>
          </p:cNvPr>
          <p:cNvGrpSpPr/>
          <p:nvPr userDrawn="1"/>
        </p:nvGrpSpPr>
        <p:grpSpPr>
          <a:xfrm rot="5400000">
            <a:off x="-1477106" y="3392136"/>
            <a:ext cx="3027940" cy="73728"/>
            <a:chOff x="4822368" y="1785248"/>
            <a:chExt cx="2547259" cy="45729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914ACB78-A23B-6F3A-44F4-C1B26A99D498}"/>
                </a:ext>
              </a:extLst>
            </p:cNvPr>
            <p:cNvSpPr/>
            <p:nvPr userDrawn="1"/>
          </p:nvSpPr>
          <p:spPr>
            <a:xfrm>
              <a:off x="4822368" y="1785248"/>
              <a:ext cx="849085" cy="45719"/>
            </a:xfrm>
            <a:prstGeom prst="rect">
              <a:avLst/>
            </a:prstGeom>
            <a:solidFill>
              <a:srgbClr val="10101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C25A8C31-0D25-1CD5-51C2-2212BF527F6F}"/>
                </a:ext>
              </a:extLst>
            </p:cNvPr>
            <p:cNvSpPr/>
            <p:nvPr userDrawn="1"/>
          </p:nvSpPr>
          <p:spPr>
            <a:xfrm>
              <a:off x="5671457" y="1785258"/>
              <a:ext cx="849085" cy="4571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4040824B-399A-A99B-695B-F7D4F969185C}"/>
                </a:ext>
              </a:extLst>
            </p:cNvPr>
            <p:cNvSpPr/>
            <p:nvPr userDrawn="1"/>
          </p:nvSpPr>
          <p:spPr>
            <a:xfrm>
              <a:off x="6520542" y="1785258"/>
              <a:ext cx="849085" cy="45719"/>
            </a:xfrm>
            <a:prstGeom prst="rect">
              <a:avLst/>
            </a:prstGeom>
            <a:solidFill>
              <a:srgbClr val="C7B26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749063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Überschrift (link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4">
            <a:extLst>
              <a:ext uri="{FF2B5EF4-FFF2-40B4-BE49-F238E27FC236}">
                <a16:creationId xmlns:a16="http://schemas.microsoft.com/office/drawing/2014/main" id="{D79B40AC-86FB-6616-BABE-F0211FC713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425" y="679450"/>
            <a:ext cx="10515600" cy="387350"/>
          </a:xfrm>
          <a:prstGeom prst="rect">
            <a:avLst/>
          </a:prstGeom>
        </p:spPr>
        <p:txBody>
          <a:bodyPr wrap="square" lIns="36000" tIns="0" rIns="0" bIns="0"/>
          <a:lstStyle>
            <a:lvl1pPr>
              <a:defRPr sz="3200" b="1" i="0">
                <a:latin typeface="DFB Sans Ofc" panose="02000000000000000000" pitchFamily="2" charset="77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7521C0B3-DABE-318B-A822-5E844EF509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2425" y="1162050"/>
            <a:ext cx="10515600" cy="219075"/>
          </a:xfrm>
          <a:prstGeom prst="rect">
            <a:avLst/>
          </a:prstGeom>
        </p:spPr>
        <p:txBody>
          <a:bodyPr lIns="54000" tIns="0" rIns="0" bIns="0"/>
          <a:lstStyle>
            <a:lvl1pPr marL="0" indent="0">
              <a:buNone/>
              <a:defRPr sz="1600" b="0" i="0">
                <a:latin typeface="DFB Sans Ofc" panose="02000000000000000000" pitchFamily="2" charset="77"/>
              </a:defRPr>
            </a:lvl1pPr>
          </a:lstStyle>
          <a:p>
            <a:pPr lvl="0"/>
            <a:r>
              <a:rPr lang="de-DE" dirty="0"/>
              <a:t>UNTERTITEL / ZUSÄTZE</a:t>
            </a:r>
          </a:p>
        </p:txBody>
      </p:sp>
    </p:spTree>
    <p:extLst>
      <p:ext uri="{BB962C8B-B14F-4D97-AF65-F5344CB8AC3E}">
        <p14:creationId xmlns:p14="http://schemas.microsoft.com/office/powerpoint/2010/main" val="666925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Überschrift (zentrie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22B61D2-2AA2-9C46-08EC-B33251307B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79450"/>
            <a:ext cx="10515600" cy="387350"/>
          </a:xfrm>
          <a:prstGeom prst="rect">
            <a:avLst/>
          </a:prstGeom>
        </p:spPr>
        <p:txBody>
          <a:bodyPr wrap="square" lIns="36000" tIns="0" rIns="0" bIns="0"/>
          <a:lstStyle>
            <a:lvl1pPr algn="ctr">
              <a:defRPr sz="3200" b="1" i="0">
                <a:latin typeface="DFB Sans Ofc" panose="02000000000000000000" pitchFamily="2" charset="77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5BC0D70A-E869-622B-328F-7F4FA41A19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1162050"/>
            <a:ext cx="10515600" cy="219075"/>
          </a:xfrm>
          <a:prstGeom prst="rect">
            <a:avLst/>
          </a:prstGeom>
        </p:spPr>
        <p:txBody>
          <a:bodyPr lIns="54000" tIns="0" rIns="0" bIns="0"/>
          <a:lstStyle>
            <a:lvl1pPr marL="0" indent="0" algn="ctr">
              <a:buNone/>
              <a:defRPr sz="1600" b="0" i="0">
                <a:latin typeface="DFB Sans Ofc" panose="02000000000000000000" pitchFamily="2" charset="77"/>
              </a:defRPr>
            </a:lvl1pPr>
          </a:lstStyle>
          <a:p>
            <a:pPr lvl="0"/>
            <a:r>
              <a:rPr lang="de-DE" dirty="0"/>
              <a:t>UNTERTITEL / ZUSÄTZE</a:t>
            </a:r>
          </a:p>
        </p:txBody>
      </p:sp>
    </p:spTree>
    <p:extLst>
      <p:ext uri="{BB962C8B-B14F-4D97-AF65-F5344CB8AC3E}">
        <p14:creationId xmlns:p14="http://schemas.microsoft.com/office/powerpoint/2010/main" val="143091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70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D7475CF-3AB0-D899-D198-9E5EE9CA74B6}"/>
              </a:ext>
            </a:extLst>
          </p:cNvPr>
          <p:cNvSpPr txBox="1"/>
          <p:nvPr userDrawn="1"/>
        </p:nvSpPr>
        <p:spPr>
          <a:xfrm>
            <a:off x="5571818" y="6617694"/>
            <a:ext cx="1048364" cy="184666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de-DE" sz="600" b="0" i="0" dirty="0">
                <a:latin typeface="DFB Sans Ofc" panose="02000000000000000000" pitchFamily="2" charset="77"/>
              </a:rPr>
              <a:t>DEUTSCHER FUSSBALL-BUND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74646E3-24B2-A6D3-0E25-BFDDAE6D4E7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810805" y="98070"/>
            <a:ext cx="274151" cy="27415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BE54B78-879B-C5DC-B160-FF1640CC59D1}"/>
              </a:ext>
            </a:extLst>
          </p:cNvPr>
          <p:cNvSpPr txBox="1"/>
          <p:nvPr userDrawn="1"/>
        </p:nvSpPr>
        <p:spPr>
          <a:xfrm>
            <a:off x="5371443" y="30239"/>
            <a:ext cx="1449115" cy="184666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de-DE" sz="600" b="0" i="0" dirty="0">
                <a:latin typeface="DFB Sans Ofc" panose="02000000000000000000" pitchFamily="2" charset="77"/>
              </a:rPr>
              <a:t>TRAININGSPHILOSOPHIE DEUTSCHLAND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49306A0-F460-4AD6-4AAE-1BA6078262A4}"/>
              </a:ext>
            </a:extLst>
          </p:cNvPr>
          <p:cNvGrpSpPr/>
          <p:nvPr userDrawn="1"/>
        </p:nvGrpSpPr>
        <p:grpSpPr>
          <a:xfrm>
            <a:off x="5377070" y="-6654"/>
            <a:ext cx="1437860" cy="60853"/>
            <a:chOff x="4822368" y="1785248"/>
            <a:chExt cx="2547259" cy="45729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CC0E3EBC-8E14-72F1-D23D-E576770DB105}"/>
                </a:ext>
              </a:extLst>
            </p:cNvPr>
            <p:cNvSpPr/>
            <p:nvPr userDrawn="1"/>
          </p:nvSpPr>
          <p:spPr>
            <a:xfrm>
              <a:off x="4822368" y="1785248"/>
              <a:ext cx="849085" cy="45719"/>
            </a:xfrm>
            <a:prstGeom prst="rect">
              <a:avLst/>
            </a:prstGeom>
            <a:solidFill>
              <a:srgbClr val="10101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F4D35D1F-0CC5-CEAC-2F8F-02D156121F1B}"/>
                </a:ext>
              </a:extLst>
            </p:cNvPr>
            <p:cNvSpPr/>
            <p:nvPr userDrawn="1"/>
          </p:nvSpPr>
          <p:spPr>
            <a:xfrm>
              <a:off x="5671457" y="1785258"/>
              <a:ext cx="849085" cy="4571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A667AC99-A35B-358A-3FEC-FB1FD642FF96}"/>
                </a:ext>
              </a:extLst>
            </p:cNvPr>
            <p:cNvSpPr/>
            <p:nvPr userDrawn="1"/>
          </p:nvSpPr>
          <p:spPr>
            <a:xfrm>
              <a:off x="6520542" y="1785258"/>
              <a:ext cx="849085" cy="45719"/>
            </a:xfrm>
            <a:prstGeom prst="rect">
              <a:avLst/>
            </a:prstGeom>
            <a:solidFill>
              <a:srgbClr val="C7B26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43CBB62E-256C-F507-43CF-021B71904D6F}"/>
              </a:ext>
            </a:extLst>
          </p:cNvPr>
          <p:cNvSpPr txBox="1"/>
          <p:nvPr userDrawn="1"/>
        </p:nvSpPr>
        <p:spPr>
          <a:xfrm>
            <a:off x="71364" y="30239"/>
            <a:ext cx="654025" cy="184666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de-DE" sz="600" b="0" i="0" dirty="0">
                <a:latin typeface="DFB Sans Ofc" panose="02000000000000000000" pitchFamily="2" charset="77"/>
              </a:rPr>
              <a:t>KOMPETENZTEAM</a:t>
            </a:r>
          </a:p>
        </p:txBody>
      </p:sp>
    </p:spTree>
    <p:extLst>
      <p:ext uri="{BB962C8B-B14F-4D97-AF65-F5344CB8AC3E}">
        <p14:creationId xmlns:p14="http://schemas.microsoft.com/office/powerpoint/2010/main" val="2255726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5" r:id="rId2"/>
    <p:sldLayoutId id="2147483652" r:id="rId3"/>
    <p:sldLayoutId id="214748365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85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-Modell 7">
                <a:extLst>
                  <a:ext uri="{FF2B5EF4-FFF2-40B4-BE49-F238E27FC236}">
                    <a16:creationId xmlns:a16="http://schemas.microsoft.com/office/drawing/2014/main" id="{2E22B7A2-25C5-4B22-0C6A-FC48F259EC0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46502333"/>
                  </p:ext>
                </p:extLst>
              </p:nvPr>
            </p:nvGraphicFramePr>
            <p:xfrm>
              <a:off x="16497992" y="380999"/>
              <a:ext cx="6096000" cy="609600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096000" cy="6096000"/>
                    </a:xfrm>
                    <a:prstGeom prst="rect">
                      <a:avLst/>
                    </a:prstGeom>
                    <a:effectLst/>
                  </am3d:spPr>
                  <am3d:camera>
                    <am3d:pos x="0" y="0" z="8145666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39887" d="1000000"/>
                    <am3d:preTrans dx="4518" dy="1413" dz="-1552"/>
                    <am3d:scale>
                      <am3d:sx n="1000000" d="1000000"/>
                      <am3d:sy n="1000000" d="1000000"/>
                      <am3d:sz n="1000000" d="1000000"/>
                    </am3d:scale>
                    <am3d:rot ax="-5320125" ay="2614491" az="-4350139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099457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-Modell 7">
                <a:extLst>
                  <a:ext uri="{FF2B5EF4-FFF2-40B4-BE49-F238E27FC236}">
                    <a16:creationId xmlns:a16="http://schemas.microsoft.com/office/drawing/2014/main" id="{2E22B7A2-25C5-4B22-0C6A-FC48F259EC0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497992" y="380999"/>
                <a:ext cx="6096000" cy="6096000"/>
              </a:xfrm>
              <a:prstGeom prst="rect">
                <a:avLst/>
              </a:prstGeom>
              <a:effectLst/>
            </p:spPr>
          </p:pic>
        </mc:Fallback>
      </mc:AlternateContent>
      <p:pic>
        <p:nvPicPr>
          <p:cNvPr id="10" name="Grafik 9">
            <a:extLst>
              <a:ext uri="{FF2B5EF4-FFF2-40B4-BE49-F238E27FC236}">
                <a16:creationId xmlns:a16="http://schemas.microsoft.com/office/drawing/2014/main" id="{2B1D0217-9B8B-BD59-9203-D87364232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3660473" y="969358"/>
            <a:ext cx="4871050" cy="4919283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0EEE3176-4C01-75B0-ACBF-80646644D2AA}"/>
              </a:ext>
            </a:extLst>
          </p:cNvPr>
          <p:cNvSpPr txBox="1"/>
          <p:nvPr/>
        </p:nvSpPr>
        <p:spPr>
          <a:xfrm>
            <a:off x="4829788" y="4259764"/>
            <a:ext cx="2532421" cy="73866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de-DE" sz="1600" dirty="0">
                <a:solidFill>
                  <a:srgbClr val="101010"/>
                </a:solidFill>
                <a:latin typeface="DFB Sans Ofc" panose="02000000000000000000" pitchFamily="2" charset="77"/>
              </a:rPr>
              <a:t>Entwicklung individueller</a:t>
            </a:r>
          </a:p>
          <a:p>
            <a:pPr algn="ctr"/>
            <a:r>
              <a:rPr lang="de-DE" sz="1600" dirty="0">
                <a:solidFill>
                  <a:srgbClr val="101010"/>
                </a:solidFill>
                <a:latin typeface="DFB Sans Ofc" panose="02000000000000000000" pitchFamily="2" charset="77"/>
              </a:rPr>
              <a:t>Qualität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B08300A-1123-B3B2-9A94-46515E581421}"/>
              </a:ext>
            </a:extLst>
          </p:cNvPr>
          <p:cNvSpPr txBox="1"/>
          <p:nvPr/>
        </p:nvSpPr>
        <p:spPr>
          <a:xfrm>
            <a:off x="4413812" y="2857834"/>
            <a:ext cx="3364371" cy="124393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de-DE" sz="3600" b="1" dirty="0">
                <a:solidFill>
                  <a:srgbClr val="101010"/>
                </a:solidFill>
                <a:latin typeface="DFB Sans Ofc" panose="02000000000000000000" pitchFamily="2" charset="77"/>
              </a:rPr>
              <a:t>TRAININGS-</a:t>
            </a:r>
          </a:p>
          <a:p>
            <a:pPr algn="ctr">
              <a:lnSpc>
                <a:spcPts val="3200"/>
              </a:lnSpc>
            </a:pPr>
            <a:r>
              <a:rPr lang="de-DE" sz="3600" b="1" dirty="0">
                <a:solidFill>
                  <a:srgbClr val="101010"/>
                </a:solidFill>
                <a:latin typeface="DFB Sans Ofc" panose="02000000000000000000" pitchFamily="2" charset="77"/>
              </a:rPr>
              <a:t>PHILOSOPHIE</a:t>
            </a:r>
          </a:p>
          <a:p>
            <a:pPr algn="ctr">
              <a:lnSpc>
                <a:spcPts val="3200"/>
              </a:lnSpc>
            </a:pPr>
            <a:r>
              <a:rPr lang="de-DE" sz="3600" dirty="0">
                <a:solidFill>
                  <a:srgbClr val="101010"/>
                </a:solidFill>
                <a:latin typeface="DFB Sans Ofc" panose="02000000000000000000" pitchFamily="2" charset="77"/>
              </a:rPr>
              <a:t>DEUTSCHLAND</a:t>
            </a:r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04F40003-2D67-1068-1514-12418C3E2559}"/>
              </a:ext>
            </a:extLst>
          </p:cNvPr>
          <p:cNvCxnSpPr/>
          <p:nvPr/>
        </p:nvCxnSpPr>
        <p:spPr>
          <a:xfrm flipV="1">
            <a:off x="3641503" y="-5887350"/>
            <a:ext cx="2235200" cy="2235200"/>
          </a:xfrm>
          <a:prstGeom prst="line">
            <a:avLst/>
          </a:prstGeom>
          <a:ln w="50800">
            <a:solidFill>
              <a:srgbClr val="1010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CABAA72E-83F1-160B-2515-30810B9CF439}"/>
              </a:ext>
            </a:extLst>
          </p:cNvPr>
          <p:cNvCxnSpPr/>
          <p:nvPr/>
        </p:nvCxnSpPr>
        <p:spPr>
          <a:xfrm flipV="1">
            <a:off x="-8300276" y="10594857"/>
            <a:ext cx="2235200" cy="22352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570B048F-A718-2C13-5A00-02E1A47871D1}"/>
              </a:ext>
            </a:extLst>
          </p:cNvPr>
          <p:cNvCxnSpPr/>
          <p:nvPr/>
        </p:nvCxnSpPr>
        <p:spPr>
          <a:xfrm flipV="1">
            <a:off x="-2235200" y="8678957"/>
            <a:ext cx="2235200" cy="2235200"/>
          </a:xfrm>
          <a:prstGeom prst="line">
            <a:avLst/>
          </a:prstGeom>
          <a:ln w="50800">
            <a:solidFill>
              <a:srgbClr val="C7B2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A33315C2-8D2D-A652-E81F-0054434137D4}"/>
              </a:ext>
            </a:extLst>
          </p:cNvPr>
          <p:cNvCxnSpPr/>
          <p:nvPr/>
        </p:nvCxnSpPr>
        <p:spPr>
          <a:xfrm flipV="1">
            <a:off x="6608368" y="8137644"/>
            <a:ext cx="2235200" cy="2235200"/>
          </a:xfrm>
          <a:prstGeom prst="line">
            <a:avLst/>
          </a:prstGeom>
          <a:ln w="50800">
            <a:solidFill>
              <a:srgbClr val="1010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3FD0F87A-D9FA-1C93-D641-9ABF8B9A37F8}"/>
              </a:ext>
            </a:extLst>
          </p:cNvPr>
          <p:cNvCxnSpPr/>
          <p:nvPr/>
        </p:nvCxnSpPr>
        <p:spPr>
          <a:xfrm flipV="1">
            <a:off x="13426354" y="-1424075"/>
            <a:ext cx="2235200" cy="22352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208845BB-515D-8E9C-08B8-35BE3C9B02ED}"/>
              </a:ext>
            </a:extLst>
          </p:cNvPr>
          <p:cNvCxnSpPr/>
          <p:nvPr/>
        </p:nvCxnSpPr>
        <p:spPr>
          <a:xfrm flipV="1">
            <a:off x="13426354" y="-4403843"/>
            <a:ext cx="2235200" cy="2235200"/>
          </a:xfrm>
          <a:prstGeom prst="line">
            <a:avLst/>
          </a:prstGeom>
          <a:ln w="50800">
            <a:solidFill>
              <a:srgbClr val="C7B2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fik 1">
            <a:extLst>
              <a:ext uri="{FF2B5EF4-FFF2-40B4-BE49-F238E27FC236}">
                <a16:creationId xmlns:a16="http://schemas.microsoft.com/office/drawing/2014/main" id="{0EBC8DB5-209F-E074-3EC1-948C3E005C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2166" y="1815276"/>
            <a:ext cx="587665" cy="58766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880926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9DC8E4-55FE-E5F7-A69D-64A716FDE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COACHING FUNDAMENT</a:t>
            </a:r>
          </a:p>
        </p:txBody>
      </p:sp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id="{A0CF6FD5-1A11-66EA-57EB-1AF8E624574B}"/>
              </a:ext>
            </a:extLst>
          </p:cNvPr>
          <p:cNvSpPr/>
          <p:nvPr/>
        </p:nvSpPr>
        <p:spPr>
          <a:xfrm>
            <a:off x="993201" y="4814611"/>
            <a:ext cx="10089846" cy="770448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C7B2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0"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  <a:latin typeface="DFB Sans Ofc" panose="02000000000000000000" pitchFamily="2" charset="77"/>
              </a:rPr>
              <a:t>„ALLE GREIFEN GEMEINSAM AN UND VERTEIDIGEN GEMEINSAM“</a:t>
            </a:r>
          </a:p>
        </p:txBody>
      </p:sp>
      <p:sp>
        <p:nvSpPr>
          <p:cNvPr id="7" name="Dreieck 6">
            <a:extLst>
              <a:ext uri="{FF2B5EF4-FFF2-40B4-BE49-F238E27FC236}">
                <a16:creationId xmlns:a16="http://schemas.microsoft.com/office/drawing/2014/main" id="{897009FD-7D23-3B09-764B-47762C7724EB}"/>
              </a:ext>
            </a:extLst>
          </p:cNvPr>
          <p:cNvSpPr/>
          <p:nvPr/>
        </p:nvSpPr>
        <p:spPr>
          <a:xfrm rot="5400000">
            <a:off x="1206193" y="5139432"/>
            <a:ext cx="169565" cy="12080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9F03530-4041-5293-16CD-CE29553FBBA0}"/>
              </a:ext>
            </a:extLst>
          </p:cNvPr>
          <p:cNvSpPr txBox="1"/>
          <p:nvPr/>
        </p:nvSpPr>
        <p:spPr>
          <a:xfrm>
            <a:off x="1828496" y="2182285"/>
            <a:ext cx="6502101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latin typeface="DFB Sans Ofc" panose="02000000000000000000" pitchFamily="2" charset="77"/>
              </a:rPr>
              <a:t>COACHING</a:t>
            </a:r>
          </a:p>
          <a:p>
            <a:r>
              <a:rPr lang="de-DE" dirty="0">
                <a:latin typeface="DFB Sans Ofc" panose="02000000000000000000" pitchFamily="2" charset="77"/>
              </a:rPr>
              <a:t>Direktes Umschalten organisieren (neuer Ball / „</a:t>
            </a:r>
            <a:r>
              <a:rPr lang="de-DE" dirty="0" err="1">
                <a:latin typeface="DFB Sans Ofc" panose="02000000000000000000" pitchFamily="2" charset="77"/>
              </a:rPr>
              <a:t>shot</a:t>
            </a:r>
            <a:r>
              <a:rPr lang="de-DE" dirty="0">
                <a:latin typeface="DFB Sans Ofc" panose="02000000000000000000" pitchFamily="2" charset="77"/>
              </a:rPr>
              <a:t> </a:t>
            </a:r>
            <a:r>
              <a:rPr lang="de-DE" dirty="0" err="1">
                <a:latin typeface="DFB Sans Ofc" panose="02000000000000000000" pitchFamily="2" charset="77"/>
              </a:rPr>
              <a:t>clock</a:t>
            </a:r>
            <a:r>
              <a:rPr lang="de-DE" dirty="0">
                <a:latin typeface="DFB Sans Ofc" panose="02000000000000000000" pitchFamily="2" charset="77"/>
              </a:rPr>
              <a:t>“)</a:t>
            </a:r>
          </a:p>
          <a:p>
            <a:endParaRPr lang="de-DE" sz="2400" b="1" dirty="0">
              <a:latin typeface="DFB Sans Ofc" panose="02000000000000000000" pitchFamily="2" charset="77"/>
            </a:endParaRPr>
          </a:p>
          <a:p>
            <a:endParaRPr lang="de-DE" sz="2400" b="1" dirty="0">
              <a:latin typeface="DFB Sans Ofc" panose="02000000000000000000" pitchFamily="2" charset="77"/>
            </a:endParaRPr>
          </a:p>
          <a:p>
            <a:r>
              <a:rPr lang="de-DE" sz="2400" b="1" dirty="0">
                <a:latin typeface="DFB Sans Ofc" panose="02000000000000000000" pitchFamily="2" charset="77"/>
              </a:rPr>
              <a:t>UND MIT DER STIMME BEGLEITEN</a:t>
            </a:r>
          </a:p>
        </p:txBody>
      </p:sp>
      <p:pic>
        <p:nvPicPr>
          <p:cNvPr id="16" name="Grafik 15" descr="Pfiff mit einfarbiger Füllung">
            <a:extLst>
              <a:ext uri="{FF2B5EF4-FFF2-40B4-BE49-F238E27FC236}">
                <a16:creationId xmlns:a16="http://schemas.microsoft.com/office/drawing/2014/main" id="{8846FCBA-520E-CFE2-8B85-E7EFFBA83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3201" y="2160477"/>
            <a:ext cx="687003" cy="687003"/>
          </a:xfrm>
          <a:prstGeom prst="rect">
            <a:avLst/>
          </a:prstGeom>
        </p:spPr>
      </p:pic>
      <p:pic>
        <p:nvPicPr>
          <p:cNvPr id="18" name="Grafik 17" descr="Chatblase mit einfarbiger Füllung">
            <a:extLst>
              <a:ext uri="{FF2B5EF4-FFF2-40B4-BE49-F238E27FC236}">
                <a16:creationId xmlns:a16="http://schemas.microsoft.com/office/drawing/2014/main" id="{143D9FBE-198C-7D32-105A-B5E00ADC7B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3201" y="3471946"/>
            <a:ext cx="687003" cy="68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04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fik 48">
            <a:extLst>
              <a:ext uri="{FF2B5EF4-FFF2-40B4-BE49-F238E27FC236}">
                <a16:creationId xmlns:a16="http://schemas.microsoft.com/office/drawing/2014/main" id="{1FA810AE-09E6-5CD3-C399-CE5C96845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1210" y="2040597"/>
            <a:ext cx="2749581" cy="2776806"/>
          </a:xfrm>
          <a:prstGeom prst="rect">
            <a:avLst/>
          </a:prstGeom>
        </p:spPr>
      </p:pic>
      <p:sp>
        <p:nvSpPr>
          <p:cNvPr id="16" name="Dreieck 15">
            <a:extLst>
              <a:ext uri="{FF2B5EF4-FFF2-40B4-BE49-F238E27FC236}">
                <a16:creationId xmlns:a16="http://schemas.microsoft.com/office/drawing/2014/main" id="{36A8EABE-717B-09DC-F775-469D3CEDBDEE}"/>
              </a:ext>
            </a:extLst>
          </p:cNvPr>
          <p:cNvSpPr/>
          <p:nvPr/>
        </p:nvSpPr>
        <p:spPr>
          <a:xfrm>
            <a:off x="6027828" y="1676498"/>
            <a:ext cx="123365" cy="87892"/>
          </a:xfrm>
          <a:prstGeom prst="triangle">
            <a:avLst/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Dreieck 16">
            <a:extLst>
              <a:ext uri="{FF2B5EF4-FFF2-40B4-BE49-F238E27FC236}">
                <a16:creationId xmlns:a16="http://schemas.microsoft.com/office/drawing/2014/main" id="{C50BFA60-CBDA-D371-68AD-8EE64C2C41F5}"/>
              </a:ext>
            </a:extLst>
          </p:cNvPr>
          <p:cNvSpPr/>
          <p:nvPr/>
        </p:nvSpPr>
        <p:spPr>
          <a:xfrm rot="5400000">
            <a:off x="7705989" y="3390592"/>
            <a:ext cx="123365" cy="87891"/>
          </a:xfrm>
          <a:prstGeom prst="triangle">
            <a:avLst/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" name="Dreieck 17">
            <a:extLst>
              <a:ext uri="{FF2B5EF4-FFF2-40B4-BE49-F238E27FC236}">
                <a16:creationId xmlns:a16="http://schemas.microsoft.com/office/drawing/2014/main" id="{519E2A3B-F695-B02E-AE2F-AD16508E3E75}"/>
              </a:ext>
            </a:extLst>
          </p:cNvPr>
          <p:cNvSpPr/>
          <p:nvPr/>
        </p:nvSpPr>
        <p:spPr>
          <a:xfrm rot="16200000">
            <a:off x="4349670" y="3390593"/>
            <a:ext cx="123365" cy="87891"/>
          </a:xfrm>
          <a:prstGeom prst="triangle">
            <a:avLst/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Dreieck 18">
            <a:extLst>
              <a:ext uri="{FF2B5EF4-FFF2-40B4-BE49-F238E27FC236}">
                <a16:creationId xmlns:a16="http://schemas.microsoft.com/office/drawing/2014/main" id="{40C03D43-4BFA-9C24-9E33-DF005406ADBB}"/>
              </a:ext>
            </a:extLst>
          </p:cNvPr>
          <p:cNvSpPr/>
          <p:nvPr/>
        </p:nvSpPr>
        <p:spPr>
          <a:xfrm rot="10800000">
            <a:off x="6027828" y="5087750"/>
            <a:ext cx="123365" cy="87892"/>
          </a:xfrm>
          <a:prstGeom prst="triangle">
            <a:avLst/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3B297B37-930C-A7BC-1204-056B0659F2E8}"/>
              </a:ext>
            </a:extLst>
          </p:cNvPr>
          <p:cNvSpPr/>
          <p:nvPr/>
        </p:nvSpPr>
        <p:spPr>
          <a:xfrm>
            <a:off x="2260808" y="3224061"/>
            <a:ext cx="1853664" cy="420934"/>
          </a:xfrm>
          <a:prstGeom prst="roundRect">
            <a:avLst/>
          </a:prstGeom>
          <a:solidFill>
            <a:srgbClr val="10101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rgbClr val="F0F0F0"/>
                </a:solidFill>
                <a:latin typeface="DFB Sans Ofc" panose="02000000000000000000" pitchFamily="2" charset="77"/>
              </a:rPr>
              <a:t>BESTE</a:t>
            </a:r>
          </a:p>
          <a:p>
            <a:pPr algn="ctr"/>
            <a:r>
              <a:rPr lang="de-DE" sz="1100" b="1" dirty="0">
                <a:solidFill>
                  <a:srgbClr val="F0F0F0"/>
                </a:solidFill>
                <a:latin typeface="DFB Sans Ofc" panose="02000000000000000000" pitchFamily="2" charset="77"/>
              </a:rPr>
              <a:t>TRAININGSEINHEIT</a:t>
            </a:r>
          </a:p>
        </p:txBody>
      </p:sp>
      <p:cxnSp>
        <p:nvCxnSpPr>
          <p:cNvPr id="67" name="Gerade Verbindung 66">
            <a:extLst>
              <a:ext uri="{FF2B5EF4-FFF2-40B4-BE49-F238E27FC236}">
                <a16:creationId xmlns:a16="http://schemas.microsoft.com/office/drawing/2014/main" id="{78859F7D-8E00-D906-E959-98148B0940FF}"/>
              </a:ext>
            </a:extLst>
          </p:cNvPr>
          <p:cNvCxnSpPr>
            <a:cxnSpLocks/>
            <a:stCxn id="12" idx="2"/>
            <a:endCxn id="39" idx="0"/>
          </p:cNvCxnSpPr>
          <p:nvPr/>
        </p:nvCxnSpPr>
        <p:spPr>
          <a:xfrm>
            <a:off x="1370261" y="2825304"/>
            <a:ext cx="0" cy="1218448"/>
          </a:xfrm>
          <a:prstGeom prst="line">
            <a:avLst/>
          </a:prstGeom>
          <a:ln w="12700" cap="rnd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F858E228-D57D-670B-1B31-D5CF5477664B}"/>
              </a:ext>
            </a:extLst>
          </p:cNvPr>
          <p:cNvGrpSpPr/>
          <p:nvPr/>
        </p:nvGrpSpPr>
        <p:grpSpPr>
          <a:xfrm>
            <a:off x="639513" y="2404370"/>
            <a:ext cx="1461495" cy="2060316"/>
            <a:chOff x="427217" y="1708499"/>
            <a:chExt cx="2139774" cy="2060316"/>
          </a:xfrm>
        </p:grpSpPr>
        <p:sp>
          <p:nvSpPr>
            <p:cNvPr id="12" name="Abgerundetes Rechteck 11">
              <a:extLst>
                <a:ext uri="{FF2B5EF4-FFF2-40B4-BE49-F238E27FC236}">
                  <a16:creationId xmlns:a16="http://schemas.microsoft.com/office/drawing/2014/main" id="{1645D664-6639-BC39-BE5A-CD6E386165D3}"/>
                </a:ext>
              </a:extLst>
            </p:cNvPr>
            <p:cNvSpPr/>
            <p:nvPr/>
          </p:nvSpPr>
          <p:spPr>
            <a:xfrm>
              <a:off x="427217" y="1708499"/>
              <a:ext cx="2139774" cy="420934"/>
            </a:xfrm>
            <a:prstGeom prst="roundRect">
              <a:avLst/>
            </a:prstGeom>
            <a:solidFill>
              <a:srgbClr val="F0F0F0"/>
            </a:solidFill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b="1" dirty="0">
                  <a:solidFill>
                    <a:srgbClr val="101010"/>
                  </a:solidFill>
                  <a:latin typeface="DFB Sans Ofc" panose="02000000000000000000" pitchFamily="2" charset="77"/>
                </a:rPr>
                <a:t>15 MIN. </a:t>
              </a:r>
              <a:r>
                <a:rPr lang="de-DE" sz="1100" dirty="0">
                  <a:solidFill>
                    <a:srgbClr val="101010"/>
                  </a:solidFill>
                  <a:latin typeface="DFB Sans Ofc" panose="02000000000000000000" pitchFamily="2" charset="77"/>
                </a:rPr>
                <a:t>WARM-UP</a:t>
              </a:r>
            </a:p>
          </p:txBody>
        </p:sp>
        <p:sp>
          <p:nvSpPr>
            <p:cNvPr id="13" name="Abgerundetes Rechteck 12">
              <a:extLst>
                <a:ext uri="{FF2B5EF4-FFF2-40B4-BE49-F238E27FC236}">
                  <a16:creationId xmlns:a16="http://schemas.microsoft.com/office/drawing/2014/main" id="{C970CBAA-8D08-EE6F-DA23-DDE86CE4F5B4}"/>
                </a:ext>
              </a:extLst>
            </p:cNvPr>
            <p:cNvSpPr/>
            <p:nvPr/>
          </p:nvSpPr>
          <p:spPr>
            <a:xfrm>
              <a:off x="427217" y="2258676"/>
              <a:ext cx="2139774" cy="420934"/>
            </a:xfrm>
            <a:prstGeom prst="roundRect">
              <a:avLst/>
            </a:prstGeom>
            <a:solidFill>
              <a:srgbClr val="F0F0F0"/>
            </a:solidFill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b="1" dirty="0">
                  <a:solidFill>
                    <a:srgbClr val="101010"/>
                  </a:solidFill>
                  <a:latin typeface="DFB Sans Ofc" panose="02000000000000000000" pitchFamily="2" charset="77"/>
                </a:rPr>
                <a:t>30 MIN. </a:t>
              </a:r>
              <a:r>
                <a:rPr lang="de-DE" sz="1100" dirty="0">
                  <a:solidFill>
                    <a:srgbClr val="101010"/>
                  </a:solidFill>
                  <a:latin typeface="DFB Sans Ofc" panose="02000000000000000000" pitchFamily="2" charset="77"/>
                </a:rPr>
                <a:t>SPIELBLOCK</a:t>
              </a:r>
            </a:p>
          </p:txBody>
        </p:sp>
        <p:sp>
          <p:nvSpPr>
            <p:cNvPr id="14" name="Abgerundetes Rechteck 13">
              <a:extLst>
                <a:ext uri="{FF2B5EF4-FFF2-40B4-BE49-F238E27FC236}">
                  <a16:creationId xmlns:a16="http://schemas.microsoft.com/office/drawing/2014/main" id="{4852D40D-2EC5-FA56-D78F-C40658BD9AAD}"/>
                </a:ext>
              </a:extLst>
            </p:cNvPr>
            <p:cNvSpPr/>
            <p:nvPr/>
          </p:nvSpPr>
          <p:spPr>
            <a:xfrm>
              <a:off x="427217" y="2803127"/>
              <a:ext cx="2139774" cy="420934"/>
            </a:xfrm>
            <a:prstGeom prst="roundRect">
              <a:avLst/>
            </a:prstGeom>
            <a:solidFill>
              <a:srgbClr val="F0F0F0"/>
            </a:solidFill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de-DE" sz="1100" b="1" dirty="0">
                  <a:solidFill>
                    <a:srgbClr val="101010"/>
                  </a:solidFill>
                  <a:latin typeface="DFB Sans Ofc"/>
                </a:rPr>
                <a:t>15 MIN. </a:t>
              </a:r>
              <a:r>
                <a:rPr lang="de-DE" sz="1100" dirty="0">
                  <a:solidFill>
                    <a:srgbClr val="101010"/>
                  </a:solidFill>
                  <a:latin typeface="DFB Sans Ofc"/>
                </a:rPr>
                <a:t>ZWISCHENBLOCK</a:t>
              </a:r>
              <a:endParaRPr lang="de-DE" dirty="0"/>
            </a:p>
          </p:txBody>
        </p:sp>
        <p:sp>
          <p:nvSpPr>
            <p:cNvPr id="39" name="Abgerundetes Rechteck 38">
              <a:extLst>
                <a:ext uri="{FF2B5EF4-FFF2-40B4-BE49-F238E27FC236}">
                  <a16:creationId xmlns:a16="http://schemas.microsoft.com/office/drawing/2014/main" id="{E1910104-4AC6-FC6E-5A20-433C730E5A5D}"/>
                </a:ext>
              </a:extLst>
            </p:cNvPr>
            <p:cNvSpPr/>
            <p:nvPr/>
          </p:nvSpPr>
          <p:spPr>
            <a:xfrm>
              <a:off x="427217" y="3347881"/>
              <a:ext cx="2139774" cy="420934"/>
            </a:xfrm>
            <a:prstGeom prst="roundRect">
              <a:avLst/>
            </a:prstGeom>
            <a:solidFill>
              <a:srgbClr val="F0F0F0"/>
            </a:solidFill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de-DE" sz="1100" b="1" dirty="0">
                  <a:solidFill>
                    <a:srgbClr val="101010"/>
                  </a:solidFill>
                  <a:latin typeface="DFB Sans Ofc"/>
                </a:rPr>
                <a:t>30 MIN. </a:t>
              </a:r>
              <a:r>
                <a:rPr lang="de-DE" sz="1100" dirty="0">
                  <a:solidFill>
                    <a:srgbClr val="101010"/>
                  </a:solidFill>
                  <a:latin typeface="DFB Sans Ofc"/>
                </a:rPr>
                <a:t>SPIELBLOCK</a:t>
              </a:r>
            </a:p>
          </p:txBody>
        </p:sp>
      </p:grpSp>
      <p:sp>
        <p:nvSpPr>
          <p:cNvPr id="22" name="Abgerundetes Rechteck 21">
            <a:extLst>
              <a:ext uri="{FF2B5EF4-FFF2-40B4-BE49-F238E27FC236}">
                <a16:creationId xmlns:a16="http://schemas.microsoft.com/office/drawing/2014/main" id="{ED1C81B5-D1D1-DA3A-B558-DDB808E8FFE5}"/>
              </a:ext>
            </a:extLst>
          </p:cNvPr>
          <p:cNvSpPr/>
          <p:nvPr/>
        </p:nvSpPr>
        <p:spPr>
          <a:xfrm>
            <a:off x="2155810" y="5420615"/>
            <a:ext cx="7880379" cy="420934"/>
          </a:xfrm>
          <a:prstGeom prst="roundRect">
            <a:avLst/>
          </a:prstGeom>
          <a:solidFill>
            <a:srgbClr val="10101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rgbClr val="F0F0F0"/>
                </a:solidFill>
                <a:latin typeface="DFB Sans Ofc" panose="02000000000000000000" pitchFamily="2" charset="77"/>
              </a:rPr>
              <a:t>BASIS TRAININGSFORMEN 1v1 – 4v4</a:t>
            </a: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FF285404-3B67-10C8-3704-BFF08A9884A9}"/>
              </a:ext>
            </a:extLst>
          </p:cNvPr>
          <p:cNvGrpSpPr/>
          <p:nvPr/>
        </p:nvGrpSpPr>
        <p:grpSpPr>
          <a:xfrm>
            <a:off x="2151091" y="5933311"/>
            <a:ext cx="7878622" cy="420934"/>
            <a:chOff x="2151091" y="6023600"/>
            <a:chExt cx="7878622" cy="420934"/>
          </a:xfrm>
        </p:grpSpPr>
        <p:cxnSp>
          <p:nvCxnSpPr>
            <p:cNvPr id="71" name="Gerade Verbindung 70">
              <a:extLst>
                <a:ext uri="{FF2B5EF4-FFF2-40B4-BE49-F238E27FC236}">
                  <a16:creationId xmlns:a16="http://schemas.microsoft.com/office/drawing/2014/main" id="{3CEA77CA-24C7-E815-9E8B-F0467A4E1E70}"/>
                </a:ext>
              </a:extLst>
            </p:cNvPr>
            <p:cNvCxnSpPr>
              <a:cxnSpLocks/>
              <a:stCxn id="23" idx="3"/>
              <a:endCxn id="26" idx="1"/>
            </p:cNvCxnSpPr>
            <p:nvPr/>
          </p:nvCxnSpPr>
          <p:spPr>
            <a:xfrm>
              <a:off x="3306037" y="6234067"/>
              <a:ext cx="4253251" cy="0"/>
            </a:xfrm>
            <a:prstGeom prst="line">
              <a:avLst/>
            </a:prstGeom>
            <a:ln w="12700" cap="rnd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Abgerundetes Rechteck 22">
              <a:extLst>
                <a:ext uri="{FF2B5EF4-FFF2-40B4-BE49-F238E27FC236}">
                  <a16:creationId xmlns:a16="http://schemas.microsoft.com/office/drawing/2014/main" id="{F30E01CF-C776-F2EA-16C6-6FD2348097E6}"/>
                </a:ext>
              </a:extLst>
            </p:cNvPr>
            <p:cNvSpPr/>
            <p:nvPr/>
          </p:nvSpPr>
          <p:spPr>
            <a:xfrm>
              <a:off x="2151091" y="6023600"/>
              <a:ext cx="1154946" cy="420934"/>
            </a:xfrm>
            <a:prstGeom prst="roundRect">
              <a:avLst/>
            </a:prstGeom>
            <a:solidFill>
              <a:srgbClr val="F0F0F0"/>
            </a:solidFill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b="1" dirty="0">
                  <a:solidFill>
                    <a:srgbClr val="101010"/>
                  </a:solidFill>
                  <a:latin typeface="DFB Sans Ofc" panose="02000000000000000000" pitchFamily="2" charset="77"/>
                </a:rPr>
                <a:t>GLEICHZAHL</a:t>
              </a:r>
            </a:p>
          </p:txBody>
        </p:sp>
        <p:sp>
          <p:nvSpPr>
            <p:cNvPr id="24" name="Abgerundetes Rechteck 23">
              <a:extLst>
                <a:ext uri="{FF2B5EF4-FFF2-40B4-BE49-F238E27FC236}">
                  <a16:creationId xmlns:a16="http://schemas.microsoft.com/office/drawing/2014/main" id="{DF38C530-BA87-B511-5835-B9981F5655A9}"/>
                </a:ext>
              </a:extLst>
            </p:cNvPr>
            <p:cNvSpPr/>
            <p:nvPr/>
          </p:nvSpPr>
          <p:spPr>
            <a:xfrm>
              <a:off x="3391226" y="6023600"/>
              <a:ext cx="2358114" cy="420934"/>
            </a:xfrm>
            <a:prstGeom prst="roundRect">
              <a:avLst/>
            </a:prstGeom>
            <a:solidFill>
              <a:srgbClr val="F0F0F0"/>
            </a:solidFill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b="1" dirty="0">
                  <a:solidFill>
                    <a:srgbClr val="101010"/>
                  </a:solidFill>
                  <a:latin typeface="DFB Sans Ofc" panose="02000000000000000000" pitchFamily="2" charset="77"/>
                </a:rPr>
                <a:t>GLEICHZAHL MIT ANSPIELERN</a:t>
              </a:r>
            </a:p>
          </p:txBody>
        </p:sp>
        <p:sp>
          <p:nvSpPr>
            <p:cNvPr id="25" name="Abgerundetes Rechteck 24">
              <a:extLst>
                <a:ext uri="{FF2B5EF4-FFF2-40B4-BE49-F238E27FC236}">
                  <a16:creationId xmlns:a16="http://schemas.microsoft.com/office/drawing/2014/main" id="{AC1F96E6-8D83-5A89-EB4E-029E190ABCC0}"/>
                </a:ext>
              </a:extLst>
            </p:cNvPr>
            <p:cNvSpPr/>
            <p:nvPr/>
          </p:nvSpPr>
          <p:spPr>
            <a:xfrm>
              <a:off x="5834529" y="6023600"/>
              <a:ext cx="1640846" cy="420934"/>
            </a:xfrm>
            <a:prstGeom prst="roundRect">
              <a:avLst/>
            </a:prstGeom>
            <a:solidFill>
              <a:srgbClr val="F0F0F0"/>
            </a:solidFill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b="1" dirty="0">
                  <a:solidFill>
                    <a:srgbClr val="101010"/>
                  </a:solidFill>
                  <a:latin typeface="DFB Sans Ofc" panose="02000000000000000000" pitchFamily="2" charset="77"/>
                </a:rPr>
                <a:t>ÜBER-/UNTERZAHL</a:t>
              </a:r>
            </a:p>
          </p:txBody>
        </p:sp>
        <p:sp>
          <p:nvSpPr>
            <p:cNvPr id="26" name="Abgerundetes Rechteck 25">
              <a:extLst>
                <a:ext uri="{FF2B5EF4-FFF2-40B4-BE49-F238E27FC236}">
                  <a16:creationId xmlns:a16="http://schemas.microsoft.com/office/drawing/2014/main" id="{46769B73-C0E1-BB86-A1A4-23221F5B93F2}"/>
                </a:ext>
              </a:extLst>
            </p:cNvPr>
            <p:cNvSpPr/>
            <p:nvPr/>
          </p:nvSpPr>
          <p:spPr>
            <a:xfrm>
              <a:off x="7559288" y="6023600"/>
              <a:ext cx="2470425" cy="420934"/>
            </a:xfrm>
            <a:prstGeom prst="roundRect">
              <a:avLst/>
            </a:prstGeom>
            <a:solidFill>
              <a:srgbClr val="F0F0F0"/>
            </a:solidFill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b="1" dirty="0">
                  <a:solidFill>
                    <a:srgbClr val="101010"/>
                  </a:solidFill>
                  <a:latin typeface="DFB Sans Ofc" panose="02000000000000000000" pitchFamily="2" charset="77"/>
                </a:rPr>
                <a:t>LINIE VERTEIDIGEN / BESPIELEN</a:t>
              </a:r>
            </a:p>
          </p:txBody>
        </p:sp>
      </p:grpSp>
      <p:cxnSp>
        <p:nvCxnSpPr>
          <p:cNvPr id="60" name="Gerade Verbindung 59">
            <a:extLst>
              <a:ext uri="{FF2B5EF4-FFF2-40B4-BE49-F238E27FC236}">
                <a16:creationId xmlns:a16="http://schemas.microsoft.com/office/drawing/2014/main" id="{D3146322-7BA1-8557-A892-409C0F06603C}"/>
              </a:ext>
            </a:extLst>
          </p:cNvPr>
          <p:cNvCxnSpPr>
            <a:cxnSpLocks/>
            <a:stCxn id="35" idx="3"/>
            <a:endCxn id="37" idx="1"/>
          </p:cNvCxnSpPr>
          <p:nvPr/>
        </p:nvCxnSpPr>
        <p:spPr>
          <a:xfrm flipV="1">
            <a:off x="5142721" y="756067"/>
            <a:ext cx="1919509" cy="374"/>
          </a:xfrm>
          <a:prstGeom prst="line">
            <a:avLst/>
          </a:prstGeom>
          <a:ln w="12700" cap="rnd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feld 44">
            <a:extLst>
              <a:ext uri="{FF2B5EF4-FFF2-40B4-BE49-F238E27FC236}">
                <a16:creationId xmlns:a16="http://schemas.microsoft.com/office/drawing/2014/main" id="{9C2B663F-A96E-1263-FD25-86012981C92B}"/>
              </a:ext>
            </a:extLst>
          </p:cNvPr>
          <p:cNvSpPr txBox="1"/>
          <p:nvPr/>
        </p:nvSpPr>
        <p:spPr>
          <a:xfrm>
            <a:off x="5309781" y="3908201"/>
            <a:ext cx="1572434" cy="32316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de-DE" sz="1050" dirty="0">
                <a:solidFill>
                  <a:srgbClr val="101010"/>
                </a:solidFill>
                <a:latin typeface="DFB Sans Ofc" panose="02000000000000000000" pitchFamily="2" charset="77"/>
              </a:rPr>
              <a:t>Entwicklung individueller</a:t>
            </a:r>
          </a:p>
          <a:p>
            <a:pPr algn="ctr"/>
            <a:r>
              <a:rPr lang="de-DE" sz="1050" dirty="0">
                <a:solidFill>
                  <a:srgbClr val="101010"/>
                </a:solidFill>
                <a:latin typeface="DFB Sans Ofc" panose="02000000000000000000" pitchFamily="2" charset="77"/>
              </a:rPr>
              <a:t>Qualität</a:t>
            </a:r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35FE64F7-E728-8731-B86C-DD7CB98EF980}"/>
              </a:ext>
            </a:extLst>
          </p:cNvPr>
          <p:cNvGrpSpPr/>
          <p:nvPr/>
        </p:nvGrpSpPr>
        <p:grpSpPr>
          <a:xfrm>
            <a:off x="3469776" y="559269"/>
            <a:ext cx="5252443" cy="854614"/>
            <a:chOff x="3469776" y="559269"/>
            <a:chExt cx="5252443" cy="854614"/>
          </a:xfrm>
        </p:grpSpPr>
        <p:grpSp>
          <p:nvGrpSpPr>
            <p:cNvPr id="36" name="Gruppieren 35">
              <a:extLst>
                <a:ext uri="{FF2B5EF4-FFF2-40B4-BE49-F238E27FC236}">
                  <a16:creationId xmlns:a16="http://schemas.microsoft.com/office/drawing/2014/main" id="{D2FDD7A2-86CA-DF5B-5F64-FE39D5395BF9}"/>
                </a:ext>
              </a:extLst>
            </p:cNvPr>
            <p:cNvGrpSpPr/>
            <p:nvPr/>
          </p:nvGrpSpPr>
          <p:grpSpPr>
            <a:xfrm>
              <a:off x="3469776" y="559269"/>
              <a:ext cx="5252443" cy="388505"/>
              <a:chOff x="991151" y="1497871"/>
              <a:chExt cx="5252443" cy="388505"/>
            </a:xfrm>
          </p:grpSpPr>
          <p:sp>
            <p:nvSpPr>
              <p:cNvPr id="31" name="Abgerundetes Rechteck 30">
                <a:extLst>
                  <a:ext uri="{FF2B5EF4-FFF2-40B4-BE49-F238E27FC236}">
                    <a16:creationId xmlns:a16="http://schemas.microsoft.com/office/drawing/2014/main" id="{2368A97B-76A2-C3E8-79E7-47CBD3D1A7B1}"/>
                  </a:ext>
                </a:extLst>
              </p:cNvPr>
              <p:cNvSpPr/>
              <p:nvPr/>
            </p:nvSpPr>
            <p:spPr>
              <a:xfrm>
                <a:off x="2795309" y="1497871"/>
                <a:ext cx="1659989" cy="382667"/>
              </a:xfrm>
              <a:prstGeom prst="roundRect">
                <a:avLst/>
              </a:prstGeom>
              <a:solidFill>
                <a:srgbClr val="F0F0F0"/>
              </a:solidFill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100" b="1" dirty="0">
                    <a:solidFill>
                      <a:srgbClr val="101010"/>
                    </a:solidFill>
                    <a:latin typeface="DFB Sans Ofc" panose="02000000000000000000" pitchFamily="2" charset="77"/>
                  </a:rPr>
                  <a:t>INTENSITÄT</a:t>
                </a:r>
                <a:endParaRPr lang="de-DE" sz="1100" dirty="0">
                  <a:solidFill>
                    <a:srgbClr val="101010"/>
                  </a:solidFill>
                  <a:latin typeface="DFB Sans Ofc" panose="02000000000000000000" pitchFamily="2" charset="77"/>
                </a:endParaRPr>
              </a:p>
            </p:txBody>
          </p:sp>
          <p:sp>
            <p:nvSpPr>
              <p:cNvPr id="35" name="Abgerundetes Rechteck 34">
                <a:extLst>
                  <a:ext uri="{FF2B5EF4-FFF2-40B4-BE49-F238E27FC236}">
                    <a16:creationId xmlns:a16="http://schemas.microsoft.com/office/drawing/2014/main" id="{94453AC7-86BB-8EAD-FE77-5D0125CAB8BD}"/>
                  </a:ext>
                </a:extLst>
              </p:cNvPr>
              <p:cNvSpPr/>
              <p:nvPr/>
            </p:nvSpPr>
            <p:spPr>
              <a:xfrm>
                <a:off x="991151" y="1503709"/>
                <a:ext cx="1672945" cy="382667"/>
              </a:xfrm>
              <a:prstGeom prst="roundRect">
                <a:avLst/>
              </a:prstGeom>
              <a:solidFill>
                <a:srgbClr val="F0F0F0"/>
              </a:solidFill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100" b="1" dirty="0">
                    <a:solidFill>
                      <a:srgbClr val="101010"/>
                    </a:solidFill>
                    <a:latin typeface="DFB Sans Ofc" panose="02000000000000000000" pitchFamily="2" charset="77"/>
                  </a:rPr>
                  <a:t>FREUDE</a:t>
                </a:r>
                <a:endParaRPr lang="de-DE" sz="1100" dirty="0">
                  <a:solidFill>
                    <a:srgbClr val="101010"/>
                  </a:solidFill>
                  <a:latin typeface="DFB Sans Ofc" panose="02000000000000000000" pitchFamily="2" charset="77"/>
                </a:endParaRPr>
              </a:p>
            </p:txBody>
          </p:sp>
          <p:sp>
            <p:nvSpPr>
              <p:cNvPr id="37" name="Abgerundetes Rechteck 36">
                <a:extLst>
                  <a:ext uri="{FF2B5EF4-FFF2-40B4-BE49-F238E27FC236}">
                    <a16:creationId xmlns:a16="http://schemas.microsoft.com/office/drawing/2014/main" id="{F4DFD42D-08B7-53BD-8C91-1C257BBCBC51}"/>
                  </a:ext>
                </a:extLst>
              </p:cNvPr>
              <p:cNvSpPr/>
              <p:nvPr/>
            </p:nvSpPr>
            <p:spPr>
              <a:xfrm>
                <a:off x="4583605" y="1503335"/>
                <a:ext cx="1659989" cy="382667"/>
              </a:xfrm>
              <a:prstGeom prst="roundRect">
                <a:avLst/>
              </a:prstGeom>
              <a:solidFill>
                <a:srgbClr val="F0F0F0"/>
              </a:solidFill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100" b="1" dirty="0">
                    <a:solidFill>
                      <a:srgbClr val="101010"/>
                    </a:solidFill>
                    <a:latin typeface="DFB Sans Ofc" panose="02000000000000000000" pitchFamily="2" charset="77"/>
                  </a:rPr>
                  <a:t>WIEDERHOLUNG</a:t>
                </a:r>
                <a:endParaRPr lang="de-DE" sz="1100" dirty="0">
                  <a:solidFill>
                    <a:srgbClr val="101010"/>
                  </a:solidFill>
                  <a:latin typeface="DFB Sans Ofc" panose="02000000000000000000" pitchFamily="2" charset="77"/>
                </a:endParaRPr>
              </a:p>
            </p:txBody>
          </p:sp>
        </p:grpSp>
        <p:grpSp>
          <p:nvGrpSpPr>
            <p:cNvPr id="57" name="Gruppieren 56">
              <a:extLst>
                <a:ext uri="{FF2B5EF4-FFF2-40B4-BE49-F238E27FC236}">
                  <a16:creationId xmlns:a16="http://schemas.microsoft.com/office/drawing/2014/main" id="{3E109AB8-39C9-CD2C-A34E-2FDE494788F1}"/>
                </a:ext>
              </a:extLst>
            </p:cNvPr>
            <p:cNvGrpSpPr/>
            <p:nvPr/>
          </p:nvGrpSpPr>
          <p:grpSpPr>
            <a:xfrm>
              <a:off x="4186019" y="1031216"/>
              <a:ext cx="3748540" cy="382667"/>
              <a:chOff x="4186019" y="1031216"/>
              <a:chExt cx="3748540" cy="382667"/>
            </a:xfrm>
          </p:grpSpPr>
          <p:sp>
            <p:nvSpPr>
              <p:cNvPr id="29" name="Abgerundetes Rechteck 28">
                <a:extLst>
                  <a:ext uri="{FF2B5EF4-FFF2-40B4-BE49-F238E27FC236}">
                    <a16:creationId xmlns:a16="http://schemas.microsoft.com/office/drawing/2014/main" id="{80F25B62-01EF-1463-8E79-007330D0D521}"/>
                  </a:ext>
                </a:extLst>
              </p:cNvPr>
              <p:cNvSpPr/>
              <p:nvPr/>
            </p:nvSpPr>
            <p:spPr>
              <a:xfrm>
                <a:off x="4186019" y="1031216"/>
                <a:ext cx="1825988" cy="382667"/>
              </a:xfrm>
              <a:prstGeom prst="roundRect">
                <a:avLst/>
              </a:prstGeom>
              <a:solidFill>
                <a:srgbClr val="101010"/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100" b="1" dirty="0">
                    <a:solidFill>
                      <a:srgbClr val="F0F0F0"/>
                    </a:solidFill>
                    <a:latin typeface="DFB Sans Ofc" panose="02000000000000000000" pitchFamily="2" charset="77"/>
                  </a:rPr>
                  <a:t>JEDE*R SPIELER*IN</a:t>
                </a:r>
              </a:p>
            </p:txBody>
          </p:sp>
          <p:sp>
            <p:nvSpPr>
              <p:cNvPr id="50" name="Abgerundetes Rechteck 49">
                <a:extLst>
                  <a:ext uri="{FF2B5EF4-FFF2-40B4-BE49-F238E27FC236}">
                    <a16:creationId xmlns:a16="http://schemas.microsoft.com/office/drawing/2014/main" id="{6B6CF554-135E-D586-0516-464264B807F8}"/>
                  </a:ext>
                </a:extLst>
              </p:cNvPr>
              <p:cNvSpPr/>
              <p:nvPr/>
            </p:nvSpPr>
            <p:spPr>
              <a:xfrm>
                <a:off x="6108571" y="1031216"/>
                <a:ext cx="1825988" cy="382667"/>
              </a:xfrm>
              <a:prstGeom prst="roundRect">
                <a:avLst/>
              </a:prstGeom>
              <a:solidFill>
                <a:srgbClr val="101010"/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100" b="1" dirty="0">
                    <a:solidFill>
                      <a:srgbClr val="F0F0F0"/>
                    </a:solidFill>
                    <a:latin typeface="DFB Sans Ofc" panose="02000000000000000000" pitchFamily="2" charset="77"/>
                  </a:rPr>
                  <a:t>JEDE POSITION</a:t>
                </a:r>
              </a:p>
            </p:txBody>
          </p:sp>
        </p:grpSp>
      </p:grpSp>
      <p:sp>
        <p:nvSpPr>
          <p:cNvPr id="51" name="Abgerundetes Rechteck 50">
            <a:extLst>
              <a:ext uri="{FF2B5EF4-FFF2-40B4-BE49-F238E27FC236}">
                <a16:creationId xmlns:a16="http://schemas.microsoft.com/office/drawing/2014/main" id="{661ACFDF-1787-FB19-A222-88E07B2E8779}"/>
              </a:ext>
            </a:extLst>
          </p:cNvPr>
          <p:cNvSpPr/>
          <p:nvPr/>
        </p:nvSpPr>
        <p:spPr>
          <a:xfrm>
            <a:off x="8098420" y="3224061"/>
            <a:ext cx="1825988" cy="420934"/>
          </a:xfrm>
          <a:prstGeom prst="roundRect">
            <a:avLst/>
          </a:prstGeom>
          <a:solidFill>
            <a:srgbClr val="10101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rgbClr val="F0F0F0"/>
                </a:solidFill>
                <a:latin typeface="DFB Sans Ofc" panose="02000000000000000000" pitchFamily="2" charset="77"/>
              </a:rPr>
              <a:t>NETTOSPIELZEIT</a:t>
            </a:r>
          </a:p>
          <a:p>
            <a:pPr algn="ctr"/>
            <a:r>
              <a:rPr lang="de-DE" sz="900" dirty="0">
                <a:solidFill>
                  <a:srgbClr val="F0F0F0"/>
                </a:solidFill>
                <a:latin typeface="DFB Sans Ofc" panose="02000000000000000000" pitchFamily="2" charset="77"/>
              </a:rPr>
              <a:t>ENTWICKLUNGSSPIELER*IN</a:t>
            </a:r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A9CB0569-A8CB-2F7D-237F-1C3110FCFA86}"/>
              </a:ext>
            </a:extLst>
          </p:cNvPr>
          <p:cNvGrpSpPr/>
          <p:nvPr/>
        </p:nvGrpSpPr>
        <p:grpSpPr>
          <a:xfrm>
            <a:off x="10090993" y="2936321"/>
            <a:ext cx="1659989" cy="976466"/>
            <a:chOff x="570867" y="2968481"/>
            <a:chExt cx="1659989" cy="976466"/>
          </a:xfrm>
        </p:grpSpPr>
        <p:cxnSp>
          <p:nvCxnSpPr>
            <p:cNvPr id="64" name="Gerade Verbindung 63">
              <a:extLst>
                <a:ext uri="{FF2B5EF4-FFF2-40B4-BE49-F238E27FC236}">
                  <a16:creationId xmlns:a16="http://schemas.microsoft.com/office/drawing/2014/main" id="{26E31749-F08D-A074-CABE-A6F6BB1D9F7C}"/>
                </a:ext>
              </a:extLst>
            </p:cNvPr>
            <p:cNvCxnSpPr>
              <a:cxnSpLocks/>
              <a:stCxn id="53" idx="2"/>
              <a:endCxn id="54" idx="0"/>
            </p:cNvCxnSpPr>
            <p:nvPr/>
          </p:nvCxnSpPr>
          <p:spPr>
            <a:xfrm>
              <a:off x="1400862" y="3389415"/>
              <a:ext cx="0" cy="134598"/>
            </a:xfrm>
            <a:prstGeom prst="line">
              <a:avLst/>
            </a:prstGeom>
            <a:ln w="12700" cap="rnd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Abgerundetes Rechteck 52">
              <a:extLst>
                <a:ext uri="{FF2B5EF4-FFF2-40B4-BE49-F238E27FC236}">
                  <a16:creationId xmlns:a16="http://schemas.microsoft.com/office/drawing/2014/main" id="{C573AB5E-2217-E4CB-249F-A1B51BB8A63B}"/>
                </a:ext>
              </a:extLst>
            </p:cNvPr>
            <p:cNvSpPr/>
            <p:nvPr/>
          </p:nvSpPr>
          <p:spPr>
            <a:xfrm>
              <a:off x="570867" y="2968481"/>
              <a:ext cx="1659989" cy="420934"/>
            </a:xfrm>
            <a:prstGeom prst="roundRect">
              <a:avLst/>
            </a:prstGeom>
            <a:solidFill>
              <a:srgbClr val="F0F0F0"/>
            </a:solidFill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b="1" dirty="0">
                  <a:solidFill>
                    <a:srgbClr val="101010"/>
                  </a:solidFill>
                  <a:latin typeface="DFB Sans Ofc" panose="02000000000000000000" pitchFamily="2" charset="77"/>
                </a:rPr>
                <a:t>U8 – U16</a:t>
              </a:r>
            </a:p>
            <a:p>
              <a:pPr algn="ctr"/>
              <a:r>
                <a:rPr lang="de-DE" sz="900" dirty="0">
                  <a:solidFill>
                    <a:srgbClr val="101010"/>
                  </a:solidFill>
                  <a:latin typeface="DFB Sans Ofc" panose="02000000000000000000" pitchFamily="2" charset="77"/>
                </a:rPr>
                <a:t>MIND. 48 MIN. / WOCHE</a:t>
              </a:r>
            </a:p>
          </p:txBody>
        </p:sp>
        <p:sp>
          <p:nvSpPr>
            <p:cNvPr id="54" name="Abgerundetes Rechteck 53">
              <a:extLst>
                <a:ext uri="{FF2B5EF4-FFF2-40B4-BE49-F238E27FC236}">
                  <a16:creationId xmlns:a16="http://schemas.microsoft.com/office/drawing/2014/main" id="{C3201662-F4FD-D7B4-DAD9-128689E2E9B1}"/>
                </a:ext>
              </a:extLst>
            </p:cNvPr>
            <p:cNvSpPr/>
            <p:nvPr/>
          </p:nvSpPr>
          <p:spPr>
            <a:xfrm>
              <a:off x="570867" y="3524013"/>
              <a:ext cx="1659989" cy="420934"/>
            </a:xfrm>
            <a:prstGeom prst="roundRect">
              <a:avLst/>
            </a:prstGeom>
            <a:solidFill>
              <a:srgbClr val="F0F0F0"/>
            </a:solidFill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b="1" dirty="0">
                  <a:solidFill>
                    <a:srgbClr val="101010"/>
                  </a:solidFill>
                  <a:latin typeface="DFB Sans Ofc" panose="02000000000000000000" pitchFamily="2" charset="77"/>
                </a:rPr>
                <a:t>U17 – X</a:t>
              </a:r>
            </a:p>
            <a:p>
              <a:pPr algn="ctr"/>
              <a:r>
                <a:rPr lang="de-DE" sz="900" dirty="0">
                  <a:solidFill>
                    <a:srgbClr val="101010"/>
                  </a:solidFill>
                  <a:latin typeface="DFB Sans Ofc" panose="02000000000000000000" pitchFamily="2" charset="77"/>
                </a:rPr>
                <a:t>MIND. 32 MIN. / WOCHE</a:t>
              </a:r>
            </a:p>
          </p:txBody>
        </p:sp>
      </p:grpSp>
      <p:sp>
        <p:nvSpPr>
          <p:cNvPr id="76" name="Textfeld 75">
            <a:extLst>
              <a:ext uri="{FF2B5EF4-FFF2-40B4-BE49-F238E27FC236}">
                <a16:creationId xmlns:a16="http://schemas.microsoft.com/office/drawing/2014/main" id="{35A429B9-E0CD-269A-8988-5D9060F47769}"/>
              </a:ext>
            </a:extLst>
          </p:cNvPr>
          <p:cNvSpPr txBox="1"/>
          <p:nvPr/>
        </p:nvSpPr>
        <p:spPr>
          <a:xfrm>
            <a:off x="5264041" y="3088280"/>
            <a:ext cx="1663917" cy="69249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de-DE" b="1" dirty="0">
                <a:solidFill>
                  <a:srgbClr val="101010"/>
                </a:solidFill>
                <a:latin typeface="DFB Sans Ofc" panose="02000000000000000000" pitchFamily="2" charset="77"/>
              </a:rPr>
              <a:t>TRAININGS-</a:t>
            </a:r>
          </a:p>
          <a:p>
            <a:pPr algn="ctr">
              <a:lnSpc>
                <a:spcPts val="1800"/>
              </a:lnSpc>
            </a:pPr>
            <a:r>
              <a:rPr lang="de-DE" b="1" dirty="0">
                <a:solidFill>
                  <a:srgbClr val="101010"/>
                </a:solidFill>
                <a:latin typeface="DFB Sans Ofc" panose="02000000000000000000" pitchFamily="2" charset="77"/>
              </a:rPr>
              <a:t>PHILOSOPHIE</a:t>
            </a:r>
          </a:p>
          <a:p>
            <a:pPr algn="ctr">
              <a:lnSpc>
                <a:spcPts val="1800"/>
              </a:lnSpc>
            </a:pPr>
            <a:r>
              <a:rPr lang="de-DE" dirty="0">
                <a:solidFill>
                  <a:srgbClr val="101010"/>
                </a:solidFill>
                <a:latin typeface="DFB Sans Ofc" panose="02000000000000000000" pitchFamily="2" charset="77"/>
              </a:rPr>
              <a:t>DEUTSCHLAND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7E9B95E-A53B-DEAF-85BA-83A1A3BC4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551" y="2520279"/>
            <a:ext cx="364895" cy="364895"/>
          </a:xfrm>
          <a:prstGeom prst="rect">
            <a:avLst/>
          </a:prstGeom>
          <a:effectLst/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5D9E27F-7901-31B4-6946-A4A615A1F629}"/>
              </a:ext>
            </a:extLst>
          </p:cNvPr>
          <p:cNvSpPr txBox="1"/>
          <p:nvPr/>
        </p:nvSpPr>
        <p:spPr>
          <a:xfrm>
            <a:off x="5571818" y="6617694"/>
            <a:ext cx="1048364" cy="184666"/>
          </a:xfrm>
          <a:prstGeom prst="rect">
            <a:avLst/>
          </a:prstGeom>
          <a:noFill/>
        </p:spPr>
        <p:txBody>
          <a:bodyPr wrap="none" lIns="0" rIns="0" rtlCol="0" anchor="ctr" anchorCtr="0">
            <a:spAutoFit/>
          </a:bodyPr>
          <a:lstStyle/>
          <a:p>
            <a:r>
              <a:rPr lang="de-DE" sz="600" b="0" i="0" dirty="0">
                <a:latin typeface="DFB Sans Ofc" panose="02000000000000000000" pitchFamily="2" charset="77"/>
              </a:rPr>
              <a:t>DEUTSCHER FUSSBALL-BUND</a:t>
            </a:r>
          </a:p>
        </p:txBody>
      </p: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3526AC1E-CA5E-EDFB-4BFE-CAC52093BBA7}"/>
              </a:ext>
            </a:extLst>
          </p:cNvPr>
          <p:cNvGrpSpPr/>
          <p:nvPr/>
        </p:nvGrpSpPr>
        <p:grpSpPr>
          <a:xfrm>
            <a:off x="71364" y="-6654"/>
            <a:ext cx="12013592" cy="378875"/>
            <a:chOff x="71364" y="-6654"/>
            <a:chExt cx="12013592" cy="378875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5DD91B65-FF3D-2470-B938-7560F0616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10805" y="98070"/>
              <a:ext cx="274151" cy="274151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0966CC9B-B0C2-1F8A-C41B-243CDAABCE07}"/>
                </a:ext>
              </a:extLst>
            </p:cNvPr>
            <p:cNvSpPr txBox="1"/>
            <p:nvPr/>
          </p:nvSpPr>
          <p:spPr>
            <a:xfrm>
              <a:off x="5371443" y="30239"/>
              <a:ext cx="1449115" cy="184666"/>
            </a:xfrm>
            <a:prstGeom prst="rect">
              <a:avLst/>
            </a:prstGeom>
            <a:noFill/>
          </p:spPr>
          <p:txBody>
            <a:bodyPr wrap="none" lIns="0" rIns="0" rtlCol="0" anchor="ctr" anchorCtr="0">
              <a:spAutoFit/>
            </a:bodyPr>
            <a:lstStyle/>
            <a:p>
              <a:r>
                <a:rPr lang="de-DE" sz="600" b="0" i="0" dirty="0">
                  <a:latin typeface="DFB Sans Ofc" panose="02000000000000000000" pitchFamily="2" charset="77"/>
                </a:rPr>
                <a:t>TRAININGSPHILOSOPHIE DEUTSCHLAND</a:t>
              </a: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F55B3228-02CD-B840-769F-28CFF987EE99}"/>
                </a:ext>
              </a:extLst>
            </p:cNvPr>
            <p:cNvGrpSpPr/>
            <p:nvPr/>
          </p:nvGrpSpPr>
          <p:grpSpPr>
            <a:xfrm>
              <a:off x="5377070" y="-6654"/>
              <a:ext cx="1437860" cy="60853"/>
              <a:chOff x="4822368" y="1785248"/>
              <a:chExt cx="2547259" cy="45729"/>
            </a:xfrm>
          </p:grpSpPr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84367178-7C9C-9747-B2D8-1D1A0CEDCA03}"/>
                  </a:ext>
                </a:extLst>
              </p:cNvPr>
              <p:cNvSpPr/>
              <p:nvPr userDrawn="1"/>
            </p:nvSpPr>
            <p:spPr>
              <a:xfrm>
                <a:off x="4822368" y="1785248"/>
                <a:ext cx="849085" cy="45719"/>
              </a:xfrm>
              <a:prstGeom prst="rect">
                <a:avLst/>
              </a:prstGeom>
              <a:solidFill>
                <a:srgbClr val="10101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0263ECFB-2893-E915-7BBA-1A8B8D0086F8}"/>
                  </a:ext>
                </a:extLst>
              </p:cNvPr>
              <p:cNvSpPr/>
              <p:nvPr userDrawn="1"/>
            </p:nvSpPr>
            <p:spPr>
              <a:xfrm>
                <a:off x="5671457" y="1785258"/>
                <a:ext cx="849085" cy="457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0" name="Rechteck 39">
                <a:extLst>
                  <a:ext uri="{FF2B5EF4-FFF2-40B4-BE49-F238E27FC236}">
                    <a16:creationId xmlns:a16="http://schemas.microsoft.com/office/drawing/2014/main" id="{58786CFA-3F5F-9129-158E-07BCF949F426}"/>
                  </a:ext>
                </a:extLst>
              </p:cNvPr>
              <p:cNvSpPr/>
              <p:nvPr userDrawn="1"/>
            </p:nvSpPr>
            <p:spPr>
              <a:xfrm>
                <a:off x="6520542" y="1785258"/>
                <a:ext cx="849085" cy="45719"/>
              </a:xfrm>
              <a:prstGeom prst="rect">
                <a:avLst/>
              </a:prstGeom>
              <a:solidFill>
                <a:srgbClr val="C7B26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3D749897-E309-2E10-4AD2-5101A9B6F345}"/>
                </a:ext>
              </a:extLst>
            </p:cNvPr>
            <p:cNvSpPr txBox="1"/>
            <p:nvPr/>
          </p:nvSpPr>
          <p:spPr>
            <a:xfrm>
              <a:off x="71364" y="30239"/>
              <a:ext cx="654025" cy="184666"/>
            </a:xfrm>
            <a:prstGeom prst="rect">
              <a:avLst/>
            </a:prstGeom>
            <a:noFill/>
          </p:spPr>
          <p:txBody>
            <a:bodyPr wrap="none" lIns="0" rIns="0" rtlCol="0" anchor="ctr" anchorCtr="0">
              <a:spAutoFit/>
            </a:bodyPr>
            <a:lstStyle/>
            <a:p>
              <a:r>
                <a:rPr lang="de-DE" sz="600" b="0" i="0" dirty="0">
                  <a:latin typeface="DFB Sans Ofc" panose="02000000000000000000" pitchFamily="2" charset="77"/>
                </a:rPr>
                <a:t>KOMPETENZTEAM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0027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9">
            <a:extLst>
              <a:ext uri="{FF2B5EF4-FFF2-40B4-BE49-F238E27FC236}">
                <a16:creationId xmlns:a16="http://schemas.microsoft.com/office/drawing/2014/main" id="{A6F03728-6B8F-05C6-57C6-5DAA61905D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631100"/>
              </p:ext>
            </p:extLst>
          </p:nvPr>
        </p:nvGraphicFramePr>
        <p:xfrm>
          <a:off x="1671228" y="1638448"/>
          <a:ext cx="8849542" cy="458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37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0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71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7616">
                  <a:extLst>
                    <a:ext uri="{9D8B030D-6E8A-4147-A177-3AD203B41FA5}">
                      <a16:colId xmlns:a16="http://schemas.microsoft.com/office/drawing/2014/main" val="818441736"/>
                    </a:ext>
                  </a:extLst>
                </a:gridCol>
                <a:gridCol w="1360449">
                  <a:extLst>
                    <a:ext uri="{9D8B030D-6E8A-4147-A177-3AD203B41FA5}">
                      <a16:colId xmlns:a16="http://schemas.microsoft.com/office/drawing/2014/main" val="2570087911"/>
                    </a:ext>
                  </a:extLst>
                </a:gridCol>
              </a:tblGrid>
              <a:tr h="397895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DFB Sans Ofc" panose="02000000000000000000" pitchFamily="2" charset="0"/>
                        </a:rPr>
                        <a:t>32 MIN </a:t>
                      </a:r>
                      <a:r>
                        <a:rPr lang="de-DE" sz="1200" u="sng" dirty="0">
                          <a:latin typeface="DFB Sans Ofc" panose="02000000000000000000" pitchFamily="2" charset="0"/>
                        </a:rPr>
                        <a:t>NETTO</a:t>
                      </a:r>
                      <a:r>
                        <a:rPr lang="de-DE" sz="1200" dirty="0">
                          <a:latin typeface="DFB Sans Ofc" panose="02000000000000000000" pitchFamily="2" charset="0"/>
                        </a:rPr>
                        <a:t> PRO SPIELER</a:t>
                      </a:r>
                    </a:p>
                  </a:txBody>
                  <a:tcPr marL="72000" marR="72000" marT="72000" marB="72000" anchor="ctr">
                    <a:solidFill>
                      <a:srgbClr val="C7B26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DFB Sans Ofc" panose="02000000000000000000" pitchFamily="2" charset="0"/>
                        </a:rPr>
                        <a:t>BALLAKTIONEN</a:t>
                      </a:r>
                    </a:p>
                  </a:txBody>
                  <a:tcPr marL="72000" marR="72000" marT="72000" marB="72000" anchor="ctr">
                    <a:solidFill>
                      <a:srgbClr val="C7B26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>
                          <a:latin typeface="DFB Sans Ofc" panose="02000000000000000000" pitchFamily="2" charset="0"/>
                        </a:rPr>
                        <a:t>FUßBALLSPEZ</a:t>
                      </a:r>
                      <a:r>
                        <a:rPr lang="de-DE" sz="1200" dirty="0">
                          <a:latin typeface="DFB Sans Ofc" panose="02000000000000000000" pitchFamily="2" charset="0"/>
                        </a:rPr>
                        <a:t>. ENTSCHEIDUNGEN</a:t>
                      </a:r>
                    </a:p>
                  </a:txBody>
                  <a:tcPr marL="72000" marR="72000" marT="72000" marB="72000" anchor="ctr">
                    <a:solidFill>
                      <a:srgbClr val="C7B26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DFB Sans Ofc" panose="02000000000000000000" pitchFamily="2" charset="0"/>
                        </a:rPr>
                        <a:t>ZWEIKÄMPFE</a:t>
                      </a:r>
                    </a:p>
                  </a:txBody>
                  <a:tcPr marL="72000" marR="72000" marT="72000" marB="72000" anchor="ctr">
                    <a:solidFill>
                      <a:srgbClr val="C7B26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DFB Sans Ofc" panose="02000000000000000000" pitchFamily="2" charset="0"/>
                        </a:rPr>
                        <a:t>TORSCHÜSSE</a:t>
                      </a:r>
                    </a:p>
                  </a:txBody>
                  <a:tcPr marL="72000" marR="72000" marT="72000" marB="72000" anchor="ctr">
                    <a:solidFill>
                      <a:srgbClr val="C7B2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2839"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latin typeface="DFB Sans Ofc" panose="02000000000000000000" pitchFamily="2" charset="0"/>
                        </a:rPr>
                        <a:t>1 TRAININGSEINHEIT</a:t>
                      </a:r>
                    </a:p>
                    <a:p>
                      <a:pPr algn="ctr"/>
                      <a:endParaRPr lang="de-DE" sz="1200" b="0" dirty="0">
                        <a:latin typeface="DFB Sans Ofc" panose="02000000000000000000" pitchFamily="2" charset="0"/>
                      </a:endParaRPr>
                    </a:p>
                    <a:p>
                      <a:pPr algn="ctr"/>
                      <a:r>
                        <a:rPr lang="de-DE" sz="1200" b="0" dirty="0">
                          <a:latin typeface="DFB Sans Ofc" panose="02000000000000000000" pitchFamily="2" charset="0"/>
                        </a:rPr>
                        <a:t>3 vs. 3 Varianten</a:t>
                      </a:r>
                    </a:p>
                    <a:p>
                      <a:pPr algn="ctr"/>
                      <a:r>
                        <a:rPr lang="de-DE" sz="1200" b="0" dirty="0">
                          <a:latin typeface="DFB Sans Ofc" panose="02000000000000000000" pitchFamily="2" charset="0"/>
                        </a:rPr>
                        <a:t>7 vs. 7 Varianten</a:t>
                      </a:r>
                    </a:p>
                  </a:txBody>
                  <a:tcPr marL="144000" marR="144000" marT="144000" marB="14400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de-DE" sz="1200" dirty="0">
                        <a:latin typeface="DFB Sans Ofc" panose="02000000000000000000" pitchFamily="2" charset="0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de-DE" sz="1200" dirty="0">
                        <a:latin typeface="DFB Sans Ofc" panose="02000000000000000000" pitchFamily="2" charset="0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200" dirty="0">
                          <a:latin typeface="DFB Sans Ofc" panose="02000000000000000000" pitchFamily="2" charset="0"/>
                        </a:rPr>
                        <a:t>200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200" dirty="0">
                          <a:latin typeface="DFB Sans Ofc" panose="02000000000000000000" pitchFamily="2" charset="0"/>
                        </a:rPr>
                        <a:t>50</a:t>
                      </a:r>
                    </a:p>
                  </a:txBody>
                  <a:tcPr marL="144000" marR="144000" marT="144000" marB="14400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de-DE" sz="1200" dirty="0">
                        <a:latin typeface="DFB Sans Ofc" panose="02000000000000000000" pitchFamily="2" charset="0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de-DE" sz="1200" dirty="0">
                        <a:latin typeface="DFB Sans Ofc" panose="02000000000000000000" pitchFamily="2" charset="0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200" dirty="0">
                          <a:latin typeface="DFB Sans Ofc" panose="02000000000000000000" pitchFamily="2" charset="0"/>
                        </a:rPr>
                        <a:t>200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200" dirty="0">
                          <a:latin typeface="DFB Sans Ofc" panose="02000000000000000000" pitchFamily="2" charset="0"/>
                        </a:rPr>
                        <a:t>50</a:t>
                      </a:r>
                    </a:p>
                  </a:txBody>
                  <a:tcPr marL="144000" marR="144000" marT="144000" marB="14400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de-DE" sz="1200" dirty="0">
                        <a:latin typeface="DFB Sans Ofc" panose="02000000000000000000" pitchFamily="2" charset="0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de-DE" sz="1200" dirty="0">
                        <a:latin typeface="DFB Sans Ofc" panose="02000000000000000000" pitchFamily="2" charset="0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200" dirty="0">
                          <a:latin typeface="DFB Sans Ofc" panose="02000000000000000000" pitchFamily="2" charset="0"/>
                        </a:rPr>
                        <a:t>100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200" dirty="0">
                          <a:latin typeface="DFB Sans Ofc" panose="02000000000000000000" pitchFamily="2" charset="0"/>
                        </a:rPr>
                        <a:t>30</a:t>
                      </a:r>
                    </a:p>
                  </a:txBody>
                  <a:tcPr marL="144000" marR="144000" marT="144000" marB="14400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de-DE" sz="1200" b="0" dirty="0">
                        <a:latin typeface="DFB Sans Ofc" panose="02000000000000000000" pitchFamily="2" charset="0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de-DE" sz="1200" b="0" dirty="0">
                        <a:latin typeface="DFB Sans Ofc" panose="02000000000000000000" pitchFamily="2" charset="0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200" b="0" dirty="0">
                          <a:latin typeface="DFB Sans Ofc" panose="02000000000000000000" pitchFamily="2" charset="0"/>
                        </a:rPr>
                        <a:t>25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200" b="0" dirty="0">
                          <a:latin typeface="DFB Sans Ofc" panose="02000000000000000000" pitchFamily="2" charset="0"/>
                        </a:rPr>
                        <a:t>5</a:t>
                      </a:r>
                    </a:p>
                  </a:txBody>
                  <a:tcPr marL="144000" marR="144000" marT="144000" marB="14400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2843"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latin typeface="DFB Sans Ofc" panose="02000000000000000000" pitchFamily="2" charset="0"/>
                        </a:rPr>
                        <a:t>10 TRAININGSEINHEITEN</a:t>
                      </a:r>
                    </a:p>
                    <a:p>
                      <a:pPr algn="ctr"/>
                      <a:endParaRPr lang="de-DE" sz="1200" b="0" dirty="0">
                        <a:latin typeface="DFB Sans Ofc" panose="02000000000000000000" pitchFamily="2" charset="0"/>
                      </a:endParaRPr>
                    </a:p>
                    <a:p>
                      <a:pPr algn="ctr"/>
                      <a:r>
                        <a:rPr lang="de-DE" sz="1200" b="0" dirty="0">
                          <a:latin typeface="DFB Sans Ofc" panose="02000000000000000000" pitchFamily="2" charset="0"/>
                        </a:rPr>
                        <a:t>3 vs. 3 Varianten</a:t>
                      </a:r>
                    </a:p>
                    <a:p>
                      <a:pPr algn="ctr"/>
                      <a:r>
                        <a:rPr lang="de-DE" sz="1200" b="0" dirty="0">
                          <a:latin typeface="DFB Sans Ofc" panose="02000000000000000000" pitchFamily="2" charset="0"/>
                        </a:rPr>
                        <a:t>7 vs. 7 Varianten</a:t>
                      </a:r>
                    </a:p>
                  </a:txBody>
                  <a:tcPr marL="144000" marR="144000" marT="144000" marB="144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de-DE" sz="1200" dirty="0">
                        <a:latin typeface="DFB Sans Ofc" panose="02000000000000000000" pitchFamily="2" charset="0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200" dirty="0">
                          <a:latin typeface="DFB Sans Ofc" panose="02000000000000000000" pitchFamily="2" charset="0"/>
                        </a:rPr>
                        <a:t>2.000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200" dirty="0">
                          <a:latin typeface="DFB Sans Ofc" panose="02000000000000000000" pitchFamily="2" charset="0"/>
                        </a:rPr>
                        <a:t>500</a:t>
                      </a:r>
                    </a:p>
                  </a:txBody>
                  <a:tcPr marL="144000" marR="144000" marT="144000" marB="144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de-DE" sz="1200" dirty="0">
                        <a:latin typeface="DFB Sans Ofc" panose="02000000000000000000" pitchFamily="2" charset="0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200" dirty="0">
                          <a:latin typeface="DFB Sans Ofc" panose="02000000000000000000" pitchFamily="2" charset="0"/>
                        </a:rPr>
                        <a:t>2.000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200" dirty="0">
                          <a:latin typeface="DFB Sans Ofc" panose="02000000000000000000" pitchFamily="2" charset="0"/>
                        </a:rPr>
                        <a:t>500</a:t>
                      </a:r>
                    </a:p>
                  </a:txBody>
                  <a:tcPr marL="144000" marR="144000" marT="144000" marB="144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de-DE" sz="1200" dirty="0">
                        <a:latin typeface="DFB Sans Ofc" panose="02000000000000000000" pitchFamily="2" charset="0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200" dirty="0">
                          <a:latin typeface="DFB Sans Ofc" panose="02000000000000000000" pitchFamily="2" charset="0"/>
                        </a:rPr>
                        <a:t>1.000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200" dirty="0">
                          <a:latin typeface="DFB Sans Ofc" panose="02000000000000000000" pitchFamily="2" charset="0"/>
                        </a:rPr>
                        <a:t>300</a:t>
                      </a:r>
                    </a:p>
                  </a:txBody>
                  <a:tcPr marL="144000" marR="144000" marT="144000" marB="144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latin typeface="DFB Sans Ofc" panose="02000000000000000000" pitchFamily="2" charset="0"/>
                      </a:endParaRPr>
                    </a:p>
                    <a:p>
                      <a:pPr algn="ctr"/>
                      <a:r>
                        <a:rPr lang="de-DE" sz="1200" b="0" dirty="0">
                          <a:latin typeface="DFB Sans Ofc" panose="02000000000000000000" pitchFamily="2" charset="0"/>
                        </a:rPr>
                        <a:t>250</a:t>
                      </a:r>
                    </a:p>
                    <a:p>
                      <a:pPr algn="ctr"/>
                      <a:r>
                        <a:rPr lang="de-DE" sz="1200" b="0" dirty="0">
                          <a:latin typeface="DFB Sans Ofc" panose="02000000000000000000" pitchFamily="2" charset="0"/>
                        </a:rPr>
                        <a:t>50</a:t>
                      </a:r>
                    </a:p>
                  </a:txBody>
                  <a:tcPr marL="144000" marR="144000" marT="144000" marB="144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14"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latin typeface="DFB Sans Ofc" panose="02000000000000000000" pitchFamily="2" charset="0"/>
                        </a:rPr>
                        <a:t>100 TRAININGSEINHEITEN</a:t>
                      </a:r>
                    </a:p>
                    <a:p>
                      <a:pPr algn="ctr"/>
                      <a:endParaRPr lang="de-DE" sz="1200" b="0" dirty="0">
                        <a:latin typeface="DFB Sans Ofc" panose="02000000000000000000" pitchFamily="2" charset="0"/>
                      </a:endParaRPr>
                    </a:p>
                    <a:p>
                      <a:pPr algn="ctr"/>
                      <a:r>
                        <a:rPr lang="de-DE" sz="1200" b="0" dirty="0">
                          <a:latin typeface="DFB Sans Ofc" panose="02000000000000000000" pitchFamily="2" charset="0"/>
                        </a:rPr>
                        <a:t>3 vs. 3 Varianten</a:t>
                      </a:r>
                    </a:p>
                    <a:p>
                      <a:pPr algn="ctr"/>
                      <a:r>
                        <a:rPr lang="de-DE" sz="1200" b="0" dirty="0">
                          <a:latin typeface="DFB Sans Ofc" panose="02000000000000000000" pitchFamily="2" charset="0"/>
                        </a:rPr>
                        <a:t>7 vs. 7 Varianten</a:t>
                      </a:r>
                    </a:p>
                  </a:txBody>
                  <a:tcPr marL="144000" marR="144000" marT="144000" marB="14400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200" dirty="0">
                          <a:latin typeface="DFB Sans Ofc" panose="02000000000000000000" pitchFamily="2" charset="0"/>
                        </a:rPr>
                        <a:t>20.000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200" dirty="0">
                          <a:latin typeface="DFB Sans Ofc" panose="02000000000000000000" pitchFamily="2" charset="0"/>
                        </a:rPr>
                        <a:t>5.000</a:t>
                      </a:r>
                    </a:p>
                  </a:txBody>
                  <a:tcPr marL="144000" marR="144000" marT="144000" marB="14400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200" dirty="0">
                          <a:latin typeface="DFB Sans Ofc" panose="02000000000000000000" pitchFamily="2" charset="0"/>
                        </a:rPr>
                        <a:t>20.000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200" dirty="0">
                          <a:latin typeface="DFB Sans Ofc" panose="02000000000000000000" pitchFamily="2" charset="0"/>
                        </a:rPr>
                        <a:t>5.000</a:t>
                      </a:r>
                    </a:p>
                  </a:txBody>
                  <a:tcPr marL="144000" marR="144000" marT="144000" marB="14400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DFB Sans Ofc" panose="02000000000000000000" pitchFamily="2" charset="0"/>
                        </a:rPr>
                        <a:t>10.000</a:t>
                      </a:r>
                    </a:p>
                    <a:p>
                      <a:pPr algn="ctr"/>
                      <a:r>
                        <a:rPr lang="de-DE" sz="1200" dirty="0">
                          <a:latin typeface="DFB Sans Ofc" panose="02000000000000000000" pitchFamily="2" charset="0"/>
                        </a:rPr>
                        <a:t>3.000</a:t>
                      </a:r>
                    </a:p>
                  </a:txBody>
                  <a:tcPr marL="144000" marR="144000" marT="144000" marB="14400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latin typeface="DFB Sans Ofc" panose="02000000000000000000" pitchFamily="2" charset="0"/>
                        </a:rPr>
                        <a:t>2.500</a:t>
                      </a:r>
                    </a:p>
                    <a:p>
                      <a:pPr algn="ctr"/>
                      <a:r>
                        <a:rPr lang="de-DE" sz="1200" b="0" dirty="0">
                          <a:latin typeface="DFB Sans Ofc" panose="02000000000000000000" pitchFamily="2" charset="0"/>
                        </a:rPr>
                        <a:t>500</a:t>
                      </a:r>
                    </a:p>
                  </a:txBody>
                  <a:tcPr marL="144000" marR="144000" marT="144000" marB="14400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3216"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latin typeface="DFB Sans Ofc" panose="02000000000000000000" pitchFamily="2" charset="0"/>
                        </a:rPr>
                        <a:t>1.000 TRAININGSEINHEITEN</a:t>
                      </a:r>
                    </a:p>
                    <a:p>
                      <a:pPr algn="ctr"/>
                      <a:endParaRPr lang="de-DE" sz="1200" b="0" dirty="0">
                        <a:latin typeface="DFB Sans Ofc" panose="02000000000000000000" pitchFamily="2" charset="0"/>
                      </a:endParaRPr>
                    </a:p>
                    <a:p>
                      <a:pPr algn="ctr"/>
                      <a:r>
                        <a:rPr lang="de-DE" sz="1200" b="0" dirty="0">
                          <a:latin typeface="DFB Sans Ofc" panose="02000000000000000000" pitchFamily="2" charset="0"/>
                        </a:rPr>
                        <a:t>3 vs. 3 Varianten</a:t>
                      </a:r>
                    </a:p>
                    <a:p>
                      <a:pPr algn="ctr"/>
                      <a:r>
                        <a:rPr lang="de-DE" sz="1200" b="0" dirty="0">
                          <a:latin typeface="DFB Sans Ofc" panose="02000000000000000000" pitchFamily="2" charset="0"/>
                        </a:rPr>
                        <a:t>7 vs. 7 Varianten</a:t>
                      </a:r>
                    </a:p>
                  </a:txBody>
                  <a:tcPr marL="144000" marR="144000" marT="144000" marB="144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200" dirty="0">
                          <a:latin typeface="DFB Sans Ofc" panose="02000000000000000000" pitchFamily="2" charset="0"/>
                        </a:rPr>
                        <a:t>200.000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200" dirty="0">
                          <a:latin typeface="DFB Sans Ofc" panose="02000000000000000000" pitchFamily="2" charset="0"/>
                        </a:rPr>
                        <a:t>50.000</a:t>
                      </a:r>
                    </a:p>
                  </a:txBody>
                  <a:tcPr marL="144000" marR="144000" marT="144000" marB="144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200" dirty="0">
                          <a:latin typeface="DFB Sans Ofc" panose="02000000000000000000" pitchFamily="2" charset="0"/>
                        </a:rPr>
                        <a:t>200.000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200" dirty="0">
                          <a:latin typeface="DFB Sans Ofc" panose="02000000000000000000" pitchFamily="2" charset="0"/>
                        </a:rPr>
                        <a:t>50.000</a:t>
                      </a:r>
                    </a:p>
                  </a:txBody>
                  <a:tcPr marL="144000" marR="144000" marT="144000" marB="144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DFB Sans Ofc" panose="02000000000000000000" pitchFamily="2" charset="0"/>
                        </a:rPr>
                        <a:t>100.000</a:t>
                      </a:r>
                    </a:p>
                    <a:p>
                      <a:pPr algn="ctr"/>
                      <a:r>
                        <a:rPr lang="de-DE" sz="1200" dirty="0">
                          <a:latin typeface="DFB Sans Ofc" panose="02000000000000000000" pitchFamily="2" charset="0"/>
                        </a:rPr>
                        <a:t>30.000</a:t>
                      </a:r>
                    </a:p>
                  </a:txBody>
                  <a:tcPr marL="144000" marR="144000" marT="144000" marB="144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DFB Sans Ofc" panose="02000000000000000000" pitchFamily="2" charset="0"/>
                        </a:rPr>
                        <a:t>25.000</a:t>
                      </a:r>
                    </a:p>
                    <a:p>
                      <a:pPr algn="ctr"/>
                      <a:r>
                        <a:rPr lang="de-DE" sz="1200" dirty="0">
                          <a:latin typeface="DFB Sans Ofc" panose="02000000000000000000" pitchFamily="2" charset="0"/>
                        </a:rPr>
                        <a:t>5.000</a:t>
                      </a:r>
                    </a:p>
                  </a:txBody>
                  <a:tcPr marL="144000" marR="144000" marT="144000" marB="144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itel 2">
            <a:extLst>
              <a:ext uri="{FF2B5EF4-FFF2-40B4-BE49-F238E27FC236}">
                <a16:creationId xmlns:a16="http://schemas.microsoft.com/office/drawing/2014/main" id="{4AA7DE13-E593-8CCB-27F5-72BEB703D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ANZAHL DER AKTIONEN IM LAUFE DER JUGEND</a:t>
            </a:r>
            <a:endParaRPr lang="de-DE" b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57DC124-7444-539D-6DC9-0BB006125D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3 vs. 3 VARIANTEN vs. 7 vs. 7 VARIANTEN</a:t>
            </a:r>
          </a:p>
        </p:txBody>
      </p:sp>
    </p:spTree>
    <p:extLst>
      <p:ext uri="{BB962C8B-B14F-4D97-AF65-F5344CB8AC3E}">
        <p14:creationId xmlns:p14="http://schemas.microsoft.com/office/powerpoint/2010/main" val="4105162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C8C805-C0A4-2717-6DB3-92178325F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898" y="2288981"/>
            <a:ext cx="10769745" cy="2280043"/>
          </a:xfrm>
        </p:spPr>
        <p:txBody>
          <a:bodyPr/>
          <a:lstStyle/>
          <a:p>
            <a:r>
              <a:rPr lang="de-DE" dirty="0"/>
              <a:t>ENTWICKLUNG DES DEUTSCHEN </a:t>
            </a:r>
            <a:r>
              <a:rPr lang="de-DE" dirty="0" err="1">
                <a:solidFill>
                  <a:srgbClr val="C7B269"/>
                </a:solidFill>
              </a:rPr>
              <a:t>NACHWUCHSFUßBALLS</a:t>
            </a:r>
            <a:br>
              <a:rPr lang="de-DE" dirty="0"/>
            </a:br>
            <a:r>
              <a:rPr lang="de-DE" dirty="0"/>
              <a:t>SEIT 2010</a:t>
            </a:r>
          </a:p>
        </p:txBody>
      </p:sp>
    </p:spTree>
    <p:extLst>
      <p:ext uri="{BB962C8B-B14F-4D97-AF65-F5344CB8AC3E}">
        <p14:creationId xmlns:p14="http://schemas.microsoft.com/office/powerpoint/2010/main" val="3821314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C8F9949-D034-49B3-49DB-B5CAB46E13C2}"/>
              </a:ext>
            </a:extLst>
          </p:cNvPr>
          <p:cNvSpPr/>
          <p:nvPr/>
        </p:nvSpPr>
        <p:spPr>
          <a:xfrm>
            <a:off x="5654164" y="951165"/>
            <a:ext cx="883665" cy="883665"/>
          </a:xfrm>
          <a:prstGeom prst="ellipse">
            <a:avLst/>
          </a:prstGeom>
          <a:solidFill>
            <a:srgbClr val="C7B269"/>
          </a:solidFill>
          <a:ln w="508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b="1" dirty="0">
                <a:solidFill>
                  <a:schemeClr val="bg1"/>
                </a:solidFill>
                <a:latin typeface="DFB Sans Ofc" panose="02000000000000000000" pitchFamily="2" charset="77"/>
              </a:rPr>
              <a:t>1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13CC50A-4C28-4C6A-298A-095C0378042E}"/>
              </a:ext>
            </a:extLst>
          </p:cNvPr>
          <p:cNvSpPr txBox="1"/>
          <p:nvPr/>
        </p:nvSpPr>
        <p:spPr>
          <a:xfrm>
            <a:off x="1889600" y="2096167"/>
            <a:ext cx="8412791" cy="954107"/>
          </a:xfrm>
          <a:prstGeom prst="rect">
            <a:avLst/>
          </a:prstGeom>
          <a:noFill/>
        </p:spPr>
        <p:txBody>
          <a:bodyPr wrap="square" lIns="0" rIns="0" anchor="ctr" anchorCtr="0">
            <a:spAutoFit/>
          </a:bodyPr>
          <a:lstStyle/>
          <a:p>
            <a:pPr algn="ctr" eaLnBrk="1" hangingPunct="1"/>
            <a:r>
              <a:rPr lang="de-DE" altLang="de-DE" sz="2800" dirty="0">
                <a:solidFill>
                  <a:srgbClr val="101010"/>
                </a:solidFill>
                <a:latin typeface="DFB Sans Ofc" panose="02000000000000000000" pitchFamily="2" charset="77"/>
              </a:rPr>
              <a:t>BELASTUNGSSTEUERUNG DER PROFIS WURDE AUF </a:t>
            </a:r>
            <a:r>
              <a:rPr lang="de-DE" altLang="de-DE" sz="2800" b="1" dirty="0">
                <a:solidFill>
                  <a:srgbClr val="101010"/>
                </a:solidFill>
                <a:latin typeface="DFB Sans Ofc" panose="02000000000000000000" pitchFamily="2" charset="77"/>
              </a:rPr>
              <a:t>DEN </a:t>
            </a:r>
            <a:r>
              <a:rPr lang="de-DE" altLang="de-DE" sz="2800" b="1" dirty="0" err="1">
                <a:solidFill>
                  <a:srgbClr val="101010"/>
                </a:solidFill>
                <a:latin typeface="DFB Sans Ofc" panose="02000000000000000000" pitchFamily="2" charset="77"/>
              </a:rPr>
              <a:t>NACHWUCHSFUßBALL</a:t>
            </a:r>
            <a:r>
              <a:rPr lang="de-DE" altLang="de-DE" sz="2800" b="1" dirty="0">
                <a:solidFill>
                  <a:srgbClr val="101010"/>
                </a:solidFill>
                <a:latin typeface="DFB Sans Ofc" panose="02000000000000000000" pitchFamily="2" charset="77"/>
              </a:rPr>
              <a:t> ÜBERTRAGEN</a:t>
            </a:r>
            <a:endParaRPr lang="de-DE" altLang="de-DE" sz="2800" b="1" dirty="0">
              <a:solidFill>
                <a:srgbClr val="20AE80"/>
              </a:solidFill>
              <a:latin typeface="DFB Sans Ofc" panose="02000000000000000000" pitchFamily="2" charset="77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12DC413-5689-E5D5-F484-689D6C547499}"/>
              </a:ext>
            </a:extLst>
          </p:cNvPr>
          <p:cNvSpPr/>
          <p:nvPr/>
        </p:nvSpPr>
        <p:spPr>
          <a:xfrm>
            <a:off x="7966063" y="3645089"/>
            <a:ext cx="2278505" cy="2278505"/>
          </a:xfrm>
          <a:prstGeom prst="ellipse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8000" rIns="0" rtlCol="0" anchor="ctr"/>
          <a:lstStyle/>
          <a:p>
            <a:pPr algn="ctr"/>
            <a:r>
              <a:rPr lang="de-DE" sz="1600" dirty="0">
                <a:solidFill>
                  <a:srgbClr val="101010"/>
                </a:solidFill>
                <a:latin typeface="DFB Sans Ofc" panose="02000000000000000000" pitchFamily="2" charset="77"/>
              </a:rPr>
              <a:t>Abrufen vs.</a:t>
            </a:r>
          </a:p>
          <a:p>
            <a:pPr algn="ctr"/>
            <a:r>
              <a:rPr lang="de-DE" sz="1600" b="1" dirty="0">
                <a:solidFill>
                  <a:srgbClr val="101010"/>
                </a:solidFill>
                <a:latin typeface="DFB Sans Ofc" panose="02000000000000000000" pitchFamily="2" charset="77"/>
              </a:rPr>
              <a:t>Entwickeln</a:t>
            </a:r>
          </a:p>
        </p:txBody>
      </p:sp>
      <p:pic>
        <p:nvPicPr>
          <p:cNvPr id="6" name="Grafik 5" descr="Aufwärtstrend mit einfarbiger Füllung">
            <a:extLst>
              <a:ext uri="{FF2B5EF4-FFF2-40B4-BE49-F238E27FC236}">
                <a16:creationId xmlns:a16="http://schemas.microsoft.com/office/drawing/2014/main" id="{B1260B9E-CA50-EFAA-409E-1E3DD339E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47238" y="4069064"/>
            <a:ext cx="516155" cy="51615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4D7B36F-73D0-0045-D509-FBCAD4833448}"/>
              </a:ext>
            </a:extLst>
          </p:cNvPr>
          <p:cNvSpPr/>
          <p:nvPr/>
        </p:nvSpPr>
        <p:spPr>
          <a:xfrm>
            <a:off x="4956747" y="3645089"/>
            <a:ext cx="2278505" cy="2278505"/>
          </a:xfrm>
          <a:prstGeom prst="ellipse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8000" rIns="0" rtlCol="0" anchor="ctr"/>
          <a:lstStyle/>
          <a:p>
            <a:pPr algn="ctr"/>
            <a:r>
              <a:rPr lang="de-DE" sz="1600" b="1" dirty="0">
                <a:solidFill>
                  <a:srgbClr val="101010"/>
                </a:solidFill>
                <a:latin typeface="DFB Sans Ofc" panose="02000000000000000000" pitchFamily="2" charset="77"/>
              </a:rPr>
              <a:t>Nettospielzeit</a:t>
            </a:r>
          </a:p>
          <a:p>
            <a:pPr algn="ctr"/>
            <a:r>
              <a:rPr lang="de-DE" sz="1600" dirty="0">
                <a:solidFill>
                  <a:srgbClr val="101010"/>
                </a:solidFill>
                <a:latin typeface="DFB Sans Ofc" panose="02000000000000000000" pitchFamily="2" charset="77"/>
              </a:rPr>
              <a:t>pro Spieler</a:t>
            </a:r>
          </a:p>
        </p:txBody>
      </p:sp>
      <p:pic>
        <p:nvPicPr>
          <p:cNvPr id="9" name="Grafik 8" descr="Stoppuhr mit einfarbiger Füllung">
            <a:extLst>
              <a:ext uri="{FF2B5EF4-FFF2-40B4-BE49-F238E27FC236}">
                <a16:creationId xmlns:a16="http://schemas.microsoft.com/office/drawing/2014/main" id="{F52B0E3D-F97D-4E15-2D83-48FC7975D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37920" y="4103354"/>
            <a:ext cx="516155" cy="51615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81C76D5-BA3E-1452-39CC-7A0901B43983}"/>
              </a:ext>
            </a:extLst>
          </p:cNvPr>
          <p:cNvSpPr/>
          <p:nvPr/>
        </p:nvSpPr>
        <p:spPr>
          <a:xfrm>
            <a:off x="1868773" y="3645090"/>
            <a:ext cx="2278505" cy="2278505"/>
          </a:xfrm>
          <a:prstGeom prst="ellipse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8000" rIns="0" rtlCol="0" anchor="ctr"/>
          <a:lstStyle/>
          <a:p>
            <a:pPr algn="ctr"/>
            <a:r>
              <a:rPr lang="de-DE" sz="1600" b="1" dirty="0">
                <a:solidFill>
                  <a:srgbClr val="101010"/>
                </a:solidFill>
                <a:latin typeface="DFB Sans Ofc" panose="02000000000000000000" pitchFamily="2" charset="77"/>
              </a:rPr>
              <a:t>Wie lange </a:t>
            </a:r>
            <a:r>
              <a:rPr lang="de-DE" sz="1600" dirty="0">
                <a:solidFill>
                  <a:srgbClr val="101010"/>
                </a:solidFill>
                <a:latin typeface="DFB Sans Ofc" panose="02000000000000000000" pitchFamily="2" charset="77"/>
              </a:rPr>
              <a:t>spielt man 4vs4 pro Woche?</a:t>
            </a:r>
          </a:p>
        </p:txBody>
      </p:sp>
      <p:pic>
        <p:nvPicPr>
          <p:cNvPr id="12" name="Grafik 11" descr="Fußball mit einfarbiger Füllung">
            <a:extLst>
              <a:ext uri="{FF2B5EF4-FFF2-40B4-BE49-F238E27FC236}">
                <a16:creationId xmlns:a16="http://schemas.microsoft.com/office/drawing/2014/main" id="{1E473F1C-EE41-4597-AD11-01556A23B6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73409" y="4092526"/>
            <a:ext cx="469232" cy="46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0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013CC50A-4C28-4C6A-298A-095C0378042E}"/>
              </a:ext>
            </a:extLst>
          </p:cNvPr>
          <p:cNvSpPr txBox="1"/>
          <p:nvPr/>
        </p:nvSpPr>
        <p:spPr>
          <a:xfrm>
            <a:off x="2272496" y="1912692"/>
            <a:ext cx="7646996" cy="954107"/>
          </a:xfrm>
          <a:prstGeom prst="rect">
            <a:avLst/>
          </a:prstGeom>
          <a:noFill/>
        </p:spPr>
        <p:txBody>
          <a:bodyPr wrap="square" lIns="0" rIns="0" anchor="ctr" anchorCtr="0">
            <a:spAutoFit/>
          </a:bodyPr>
          <a:lstStyle/>
          <a:p>
            <a:pPr algn="ctr" eaLnBrk="1" hangingPunct="1"/>
            <a:r>
              <a:rPr lang="de-DE" altLang="de-DE" sz="2800" b="1" dirty="0">
                <a:solidFill>
                  <a:srgbClr val="101010"/>
                </a:solidFill>
                <a:latin typeface="DFB Sans Ofc" panose="02000000000000000000" pitchFamily="2" charset="77"/>
              </a:rPr>
              <a:t>„RONDOISIERUNG“ UND TAKTISIERUNG</a:t>
            </a:r>
          </a:p>
          <a:p>
            <a:pPr algn="ctr" eaLnBrk="1" hangingPunct="1"/>
            <a:r>
              <a:rPr lang="de-DE" altLang="de-DE" sz="2800" dirty="0">
                <a:solidFill>
                  <a:srgbClr val="101010"/>
                </a:solidFill>
                <a:latin typeface="DFB Sans Ofc" panose="02000000000000000000" pitchFamily="2" charset="77"/>
              </a:rPr>
              <a:t>DES </a:t>
            </a:r>
            <a:r>
              <a:rPr lang="de-DE" altLang="de-DE" sz="2800" dirty="0" err="1">
                <a:solidFill>
                  <a:srgbClr val="101010"/>
                </a:solidFill>
                <a:latin typeface="DFB Sans Ofc" panose="02000000000000000000" pitchFamily="2" charset="77"/>
              </a:rPr>
              <a:t>NACHWUCHSFUßBALLS</a:t>
            </a:r>
            <a:endParaRPr lang="de-DE" altLang="de-DE" sz="2800" dirty="0">
              <a:solidFill>
                <a:srgbClr val="20AE80"/>
              </a:solidFill>
              <a:latin typeface="DFB Sans Ofc" panose="02000000000000000000" pitchFamily="2" charset="77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4D7B36F-73D0-0045-D509-FBCAD4833448}"/>
              </a:ext>
            </a:extLst>
          </p:cNvPr>
          <p:cNvSpPr/>
          <p:nvPr/>
        </p:nvSpPr>
        <p:spPr>
          <a:xfrm>
            <a:off x="4956747" y="3790935"/>
            <a:ext cx="2278505" cy="2278505"/>
          </a:xfrm>
          <a:prstGeom prst="ellipse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0000" rIns="0" rtlCol="0" anchor="ctr"/>
          <a:lstStyle/>
          <a:p>
            <a:pPr algn="ctr"/>
            <a:r>
              <a:rPr lang="de-DE" sz="1600" b="1" dirty="0">
                <a:solidFill>
                  <a:srgbClr val="101010"/>
                </a:solidFill>
                <a:latin typeface="DFB Sans Ofc" panose="02000000000000000000" pitchFamily="2" charset="77"/>
              </a:rPr>
              <a:t>Wer </a:t>
            </a:r>
            <a:r>
              <a:rPr lang="de-DE" sz="1600" dirty="0">
                <a:solidFill>
                  <a:srgbClr val="101010"/>
                </a:solidFill>
                <a:latin typeface="DFB Sans Ofc" panose="02000000000000000000" pitchFamily="2" charset="77"/>
              </a:rPr>
              <a:t>orientiert sich an </a:t>
            </a:r>
            <a:r>
              <a:rPr lang="de-DE" sz="1600" b="1" dirty="0">
                <a:solidFill>
                  <a:srgbClr val="101010"/>
                </a:solidFill>
                <a:latin typeface="DFB Sans Ofc" panose="02000000000000000000" pitchFamily="2" charset="77"/>
              </a:rPr>
              <a:t>wem?</a:t>
            </a:r>
          </a:p>
          <a:p>
            <a:pPr algn="ctr"/>
            <a:endParaRPr lang="de-DE" sz="1600" b="1" dirty="0">
              <a:solidFill>
                <a:srgbClr val="101010"/>
              </a:solidFill>
              <a:latin typeface="DFB Sans Ofc" panose="02000000000000000000" pitchFamily="2" charset="77"/>
            </a:endParaRPr>
          </a:p>
          <a:p>
            <a:pPr algn="ctr"/>
            <a:r>
              <a:rPr lang="de-DE" sz="1400" i="1" dirty="0" err="1">
                <a:solidFill>
                  <a:srgbClr val="C7B269"/>
                </a:solidFill>
                <a:latin typeface="DFB Sans Ofc" panose="02000000000000000000" pitchFamily="2" charset="77"/>
              </a:rPr>
              <a:t>Don’t</a:t>
            </a:r>
            <a:r>
              <a:rPr lang="de-DE" sz="1400" i="1" dirty="0">
                <a:solidFill>
                  <a:srgbClr val="C7B269"/>
                </a:solidFill>
                <a:latin typeface="DFB Sans Ofc" panose="02000000000000000000" pitchFamily="2" charset="77"/>
              </a:rPr>
              <a:t> </a:t>
            </a:r>
            <a:r>
              <a:rPr lang="de-DE" sz="1400" i="1" dirty="0" err="1">
                <a:solidFill>
                  <a:srgbClr val="C7B269"/>
                </a:solidFill>
                <a:latin typeface="DFB Sans Ofc" panose="02000000000000000000" pitchFamily="2" charset="77"/>
              </a:rPr>
              <a:t>look</a:t>
            </a:r>
            <a:r>
              <a:rPr lang="de-DE" sz="1400" i="1" dirty="0">
                <a:solidFill>
                  <a:srgbClr val="C7B269"/>
                </a:solidFill>
                <a:latin typeface="DFB Sans Ofc" panose="02000000000000000000" pitchFamily="2" charset="77"/>
              </a:rPr>
              <a:t> </a:t>
            </a:r>
            <a:r>
              <a:rPr lang="de-DE" sz="1400" i="1" dirty="0" err="1">
                <a:solidFill>
                  <a:srgbClr val="C7B269"/>
                </a:solidFill>
                <a:latin typeface="DFB Sans Ofc" panose="02000000000000000000" pitchFamily="2" charset="77"/>
              </a:rPr>
              <a:t>up</a:t>
            </a:r>
            <a:r>
              <a:rPr lang="de-DE" sz="1400" i="1" dirty="0">
                <a:solidFill>
                  <a:srgbClr val="C7B269"/>
                </a:solidFill>
                <a:latin typeface="DFB Sans Ofc" panose="02000000000000000000" pitchFamily="2" charset="77"/>
              </a:rPr>
              <a:t>!</a:t>
            </a:r>
          </a:p>
        </p:txBody>
      </p:sp>
      <p:pic>
        <p:nvPicPr>
          <p:cNvPr id="7" name="Grafik 6" descr="Auge mit einfarbiger Füllung">
            <a:extLst>
              <a:ext uri="{FF2B5EF4-FFF2-40B4-BE49-F238E27FC236}">
                <a16:creationId xmlns:a16="http://schemas.microsoft.com/office/drawing/2014/main" id="{D386F42C-3907-0A40-F007-677B58314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12115" y="4062522"/>
            <a:ext cx="567771" cy="567771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81E240FB-2C4C-DA58-F0E9-F10D404BED7F}"/>
              </a:ext>
            </a:extLst>
          </p:cNvPr>
          <p:cNvSpPr/>
          <p:nvPr/>
        </p:nvSpPr>
        <p:spPr>
          <a:xfrm>
            <a:off x="5654164" y="798768"/>
            <a:ext cx="883665" cy="883665"/>
          </a:xfrm>
          <a:prstGeom prst="ellipse">
            <a:avLst/>
          </a:prstGeom>
          <a:solidFill>
            <a:srgbClr val="C7B269"/>
          </a:solidFill>
          <a:ln w="508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b="1" dirty="0">
                <a:solidFill>
                  <a:schemeClr val="bg1"/>
                </a:solidFill>
                <a:latin typeface="DFB Sans Ofc" panose="02000000000000000000" pitchFamily="2" charset="77"/>
              </a:rPr>
              <a:t>2</a:t>
            </a: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58B113D5-BC4F-9891-CDBD-9BBED06EF524}"/>
              </a:ext>
            </a:extLst>
          </p:cNvPr>
          <p:cNvGrpSpPr/>
          <p:nvPr/>
        </p:nvGrpSpPr>
        <p:grpSpPr>
          <a:xfrm>
            <a:off x="4088900" y="3058984"/>
            <a:ext cx="4170726" cy="369332"/>
            <a:chOff x="4348304" y="3058984"/>
            <a:chExt cx="4170726" cy="369332"/>
          </a:xfrm>
        </p:grpSpPr>
        <p:sp>
          <p:nvSpPr>
            <p:cNvPr id="13" name="Dreieck 12">
              <a:extLst>
                <a:ext uri="{FF2B5EF4-FFF2-40B4-BE49-F238E27FC236}">
                  <a16:creationId xmlns:a16="http://schemas.microsoft.com/office/drawing/2014/main" id="{A5735D56-A061-A609-43FB-BCF65DB298AD}"/>
                </a:ext>
              </a:extLst>
            </p:cNvPr>
            <p:cNvSpPr/>
            <p:nvPr/>
          </p:nvSpPr>
          <p:spPr>
            <a:xfrm rot="5400000">
              <a:off x="4325862" y="3202394"/>
              <a:ext cx="127396" cy="82512"/>
            </a:xfrm>
            <a:prstGeom prst="triangle">
              <a:avLst/>
            </a:prstGeom>
            <a:solidFill>
              <a:srgbClr val="C7B26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31D16531-826C-02D5-B1EE-52F2534B5643}"/>
                </a:ext>
              </a:extLst>
            </p:cNvPr>
            <p:cNvSpPr txBox="1"/>
            <p:nvPr/>
          </p:nvSpPr>
          <p:spPr>
            <a:xfrm>
              <a:off x="4455030" y="3058984"/>
              <a:ext cx="4064000" cy="369332"/>
            </a:xfrm>
            <a:prstGeom prst="rect">
              <a:avLst/>
            </a:prstGeom>
            <a:noFill/>
          </p:spPr>
          <p:txBody>
            <a:bodyPr wrap="square" lIns="90000">
              <a:spAutoFit/>
            </a:bodyPr>
            <a:lstStyle/>
            <a:p>
              <a:r>
                <a:rPr lang="de-DE" sz="1800" b="1" dirty="0">
                  <a:solidFill>
                    <a:schemeClr val="tx1"/>
                  </a:solidFill>
                  <a:latin typeface="DFB Sans Ofc" panose="02000000000000000000" pitchFamily="2" charset="77"/>
                </a:rPr>
                <a:t>EINFÜHRUNG DER VIDEOANALYSE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296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B776FBB-4398-6EA6-7A68-EAC897F45F54}"/>
              </a:ext>
            </a:extLst>
          </p:cNvPr>
          <p:cNvSpPr txBox="1"/>
          <p:nvPr/>
        </p:nvSpPr>
        <p:spPr>
          <a:xfrm>
            <a:off x="731478" y="2428574"/>
            <a:ext cx="107290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latin typeface="DFB Sans Ofc" panose="02000000000000000000" pitchFamily="2" charset="77"/>
              </a:rPr>
              <a:t>IMMER, WENN WIR UNS </a:t>
            </a:r>
            <a:r>
              <a:rPr lang="de-DE" sz="3200" b="1" dirty="0">
                <a:latin typeface="DFB Sans Ofc" panose="02000000000000000000" pitchFamily="2" charset="77"/>
              </a:rPr>
              <a:t>FÜR</a:t>
            </a:r>
            <a:r>
              <a:rPr lang="de-DE" sz="3200" dirty="0">
                <a:latin typeface="DFB Sans Ofc" panose="02000000000000000000" pitchFamily="2" charset="77"/>
              </a:rPr>
              <a:t> EINEN TRAININGSINHALT ENTSCHEIDEN, ENTSCHEIDEN WIR UNS </a:t>
            </a:r>
            <a:r>
              <a:rPr lang="de-DE" sz="3200" b="1" dirty="0">
                <a:latin typeface="DFB Sans Ofc" panose="02000000000000000000" pitchFamily="2" charset="77"/>
              </a:rPr>
              <a:t>GEGEN</a:t>
            </a:r>
            <a:r>
              <a:rPr lang="de-DE" sz="3200" dirty="0">
                <a:latin typeface="DFB Sans Ofc" panose="02000000000000000000" pitchFamily="2" charset="77"/>
              </a:rPr>
              <a:t> EINEN ANDEREN TRAININGSINHALT.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A6228F2-7506-20F0-57FD-E4811CB3F4E3}"/>
              </a:ext>
            </a:extLst>
          </p:cNvPr>
          <p:cNvSpPr txBox="1"/>
          <p:nvPr/>
        </p:nvSpPr>
        <p:spPr>
          <a:xfrm>
            <a:off x="1219161" y="4442396"/>
            <a:ext cx="9753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C7B269"/>
                </a:solidFill>
                <a:latin typeface="DFB Sans Ofc" panose="02000000000000000000" pitchFamily="2" charset="77"/>
              </a:rPr>
              <a:t>„WAS TRAINIEREN WIR HEUTE NICHT?“</a:t>
            </a:r>
          </a:p>
        </p:txBody>
      </p:sp>
      <p:pic>
        <p:nvPicPr>
          <p:cNvPr id="7" name="Grafik 6" descr="Warnung mit einfarbiger Füllung">
            <a:extLst>
              <a:ext uri="{FF2B5EF4-FFF2-40B4-BE49-F238E27FC236}">
                <a16:creationId xmlns:a16="http://schemas.microsoft.com/office/drawing/2014/main" id="{E2EE13F6-3EBF-91AA-9C73-A35FFA253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83726" y="1440860"/>
            <a:ext cx="624548" cy="62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004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9">
            <a:extLst>
              <a:ext uri="{FF2B5EF4-FFF2-40B4-BE49-F238E27FC236}">
                <a16:creationId xmlns:a16="http://schemas.microsoft.com/office/drawing/2014/main" id="{A6F03728-6B8F-05C6-57C6-5DAA61905D7E}"/>
              </a:ext>
            </a:extLst>
          </p:cNvPr>
          <p:cNvGraphicFramePr>
            <a:graphicFrameLocks noGrp="1"/>
          </p:cNvGraphicFramePr>
          <p:nvPr/>
        </p:nvGraphicFramePr>
        <p:xfrm>
          <a:off x="1153102" y="1638448"/>
          <a:ext cx="9885795" cy="43810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5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5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95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7895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DFB Sans Ofc" panose="02000000000000000000" pitchFamily="2" charset="0"/>
                        </a:rPr>
                        <a:t>ÜBUNG UND DAUER</a:t>
                      </a:r>
                    </a:p>
                  </a:txBody>
                  <a:tcPr marL="72000" marR="72000" marT="72000" marB="72000" anchor="ctr">
                    <a:solidFill>
                      <a:srgbClr val="C7B26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DFB Sans Ofc" panose="02000000000000000000" pitchFamily="2" charset="0"/>
                        </a:rPr>
                        <a:t>INHALT</a:t>
                      </a:r>
                    </a:p>
                  </a:txBody>
                  <a:tcPr marL="72000" marR="72000" marT="72000" marB="72000" anchor="ctr">
                    <a:solidFill>
                      <a:srgbClr val="C7B26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DFB Sans Ofc" panose="02000000000000000000" pitchFamily="2" charset="0"/>
                        </a:rPr>
                        <a:t>TRAININGSZIELE</a:t>
                      </a:r>
                    </a:p>
                  </a:txBody>
                  <a:tcPr marL="72000" marR="72000" marT="72000" marB="72000" anchor="ctr">
                    <a:solidFill>
                      <a:srgbClr val="C7B2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2839"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latin typeface="DFB Sans Ofc" panose="02000000000000000000" pitchFamily="2" charset="0"/>
                        </a:rPr>
                        <a:t>12 – 15 Minuten</a:t>
                      </a:r>
                    </a:p>
                  </a:txBody>
                  <a:tcPr marL="144000" marR="144000" marT="144000" marB="14400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200" dirty="0">
                          <a:latin typeface="DFB Sans Ofc" panose="02000000000000000000" pitchFamily="2" charset="0"/>
                        </a:rPr>
                        <a:t>- Jedes Kind mit einem Ball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de-DE" sz="1200" b="1" dirty="0">
                          <a:latin typeface="DFB Sans Ofc" panose="02000000000000000000" pitchFamily="2" charset="0"/>
                        </a:rPr>
                        <a:t>Dribbling</a:t>
                      </a:r>
                      <a:r>
                        <a:rPr lang="de-DE" sz="1200" b="0" dirty="0">
                          <a:latin typeface="DFB Sans Ofc" panose="02000000000000000000" pitchFamily="2" charset="0"/>
                        </a:rPr>
                        <a:t> und </a:t>
                      </a:r>
                      <a:r>
                        <a:rPr lang="de-DE" sz="1200" b="1" dirty="0">
                          <a:latin typeface="DFB Sans Ofc" panose="02000000000000000000" pitchFamily="2" charset="0"/>
                        </a:rPr>
                        <a:t>Finten </a:t>
                      </a:r>
                      <a:r>
                        <a:rPr lang="de-DE" sz="1200" dirty="0">
                          <a:latin typeface="DFB Sans Ofc" panose="02000000000000000000" pitchFamily="2" charset="0"/>
                        </a:rPr>
                        <a:t>Üben  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200" dirty="0">
                          <a:latin typeface="DFB Sans Ofc" panose="02000000000000000000" pitchFamily="2" charset="0"/>
                        </a:rPr>
                        <a:t>+ </a:t>
                      </a:r>
                      <a:r>
                        <a:rPr lang="de-DE" sz="1200" b="1" dirty="0">
                          <a:latin typeface="DFB Sans Ofc" panose="02000000000000000000" pitchFamily="2" charset="0"/>
                        </a:rPr>
                        <a:t>Fangspiele </a:t>
                      </a:r>
                      <a:r>
                        <a:rPr lang="de-DE" sz="1200" dirty="0">
                          <a:latin typeface="DFB Sans Ofc" panose="02000000000000000000" pitchFamily="2" charset="0"/>
                        </a:rPr>
                        <a:t>mit und ohne Ball</a:t>
                      </a:r>
                    </a:p>
                  </a:txBody>
                  <a:tcPr marL="144000" marR="144000" marT="144000" marB="14400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latin typeface="DFB Sans Ofc" panose="02000000000000000000" pitchFamily="2" charset="0"/>
                        </a:rPr>
                        <a:t>Viele Ballkontakte und wenig Standzeiten</a:t>
                      </a:r>
                      <a:r>
                        <a:rPr lang="de-DE" sz="1200" dirty="0">
                          <a:latin typeface="DFB Sans Ofc" panose="02000000000000000000" pitchFamily="2" charset="0"/>
                        </a:rPr>
                        <a:t>, um Technik zu entwickeln/ </a:t>
                      </a:r>
                      <a:r>
                        <a:rPr lang="de-DE" sz="1200" b="1" dirty="0">
                          <a:latin typeface="DFB Sans Ofc" panose="02000000000000000000" pitchFamily="2" charset="0"/>
                        </a:rPr>
                        <a:t>Spielfähigkeit </a:t>
                      </a:r>
                      <a:r>
                        <a:rPr lang="de-DE" sz="1200" b="0" dirty="0">
                          <a:latin typeface="DFB Sans Ofc" panose="02000000000000000000" pitchFamily="2" charset="0"/>
                        </a:rPr>
                        <a:t>erarbeiten</a:t>
                      </a:r>
                    </a:p>
                  </a:txBody>
                  <a:tcPr marL="144000" marR="144000" marT="144000" marB="14400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2843"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latin typeface="DFB Sans Ofc" panose="02000000000000000000" pitchFamily="2" charset="0"/>
                        </a:rPr>
                        <a:t>4 – 5 x 3 Minuten </a:t>
                      </a:r>
                    </a:p>
                    <a:p>
                      <a:pPr algn="ctr"/>
                      <a:r>
                        <a:rPr lang="de-DE" sz="1200" dirty="0">
                          <a:latin typeface="DFB Sans Ofc" panose="02000000000000000000" pitchFamily="2" charset="0"/>
                        </a:rPr>
                        <a:t>(ca. 1 Minute Pause)</a:t>
                      </a:r>
                    </a:p>
                    <a:p>
                      <a:pPr algn="ctr"/>
                      <a:r>
                        <a:rPr lang="de-DE" sz="1200" dirty="0">
                          <a:latin typeface="DFB Sans Ofc" panose="02000000000000000000" pitchFamily="2" charset="0"/>
                        </a:rPr>
                        <a:t>3 vs. 3 Varianten</a:t>
                      </a:r>
                    </a:p>
                  </a:txBody>
                  <a:tcPr marL="144000" marR="144000" marT="144000" marB="144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200" b="0" dirty="0">
                          <a:latin typeface="DFB Sans Ofc" panose="02000000000000000000" pitchFamily="2" charset="0"/>
                        </a:rPr>
                        <a:t>- 3 vs. 3 Varianten aus dem Video</a:t>
                      </a:r>
                    </a:p>
                  </a:txBody>
                  <a:tcPr marL="144000" marR="144000" marT="144000" marB="144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latin typeface="DFB Sans Ofc" panose="02000000000000000000" pitchFamily="2" charset="0"/>
                        </a:rPr>
                        <a:t>Ganzheitliche Entwicklung </a:t>
                      </a:r>
                    </a:p>
                    <a:p>
                      <a:pPr algn="ctr"/>
                      <a:r>
                        <a:rPr lang="de-DE" sz="1200" b="0" dirty="0">
                          <a:latin typeface="DFB Sans Ofc" panose="02000000000000000000" pitchFamily="2" charset="0"/>
                        </a:rPr>
                        <a:t>der Spieler und Spielerinnen</a:t>
                      </a:r>
                    </a:p>
                    <a:p>
                      <a:pPr algn="ctr"/>
                      <a:r>
                        <a:rPr lang="de-DE" sz="1200" b="0" dirty="0">
                          <a:latin typeface="DFB Sans Ofc" panose="02000000000000000000" pitchFamily="2" charset="0"/>
                        </a:rPr>
                        <a:t>(körperlich /technisch / Spielverständnis und Freude am Fußball)</a:t>
                      </a:r>
                    </a:p>
                  </a:txBody>
                  <a:tcPr marL="144000" marR="144000" marT="144000" marB="144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7514"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latin typeface="DFB Sans Ofc" panose="02000000000000000000" pitchFamily="2" charset="0"/>
                        </a:rPr>
                        <a:t>12 – 15 Minuten </a:t>
                      </a:r>
                    </a:p>
                    <a:p>
                      <a:pPr algn="ctr"/>
                      <a:r>
                        <a:rPr lang="de-DE" sz="1200" dirty="0">
                          <a:latin typeface="DFB Sans Ofc" panose="02000000000000000000" pitchFamily="2" charset="0"/>
                        </a:rPr>
                        <a:t>Technik in hoher Wiederholung</a:t>
                      </a:r>
                    </a:p>
                  </a:txBody>
                  <a:tcPr marL="144000" marR="144000" marT="144000" marB="14400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de-DE" sz="1200" b="1" dirty="0">
                          <a:latin typeface="DFB Sans Ofc" panose="02000000000000000000" pitchFamily="2" charset="0"/>
                        </a:rPr>
                        <a:t>Möglichst viele Wiederholungen mit dem Ball: </a:t>
                      </a:r>
                      <a:r>
                        <a:rPr lang="de-DE" sz="1200" dirty="0">
                          <a:latin typeface="DFB Sans Ofc" panose="02000000000000000000" pitchFamily="2" charset="0"/>
                        </a:rPr>
                        <a:t>Dribbeln, Passen, Ballmitnahmen in verschiedene Richtungen und Torschuss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de-DE" sz="1200" dirty="0">
                          <a:latin typeface="DFB Sans Ofc" panose="02000000000000000000" pitchFamily="2" charset="0"/>
                        </a:rPr>
                        <a:t>+ </a:t>
                      </a:r>
                      <a:r>
                        <a:rPr lang="de-DE" sz="1200" b="1" dirty="0">
                          <a:latin typeface="DFB Sans Ofc" panose="02000000000000000000" pitchFamily="2" charset="0"/>
                        </a:rPr>
                        <a:t>Wettrennspiele</a:t>
                      </a:r>
                      <a:r>
                        <a:rPr lang="de-DE" sz="1200" dirty="0">
                          <a:latin typeface="DFB Sans Ofc" panose="02000000000000000000" pitchFamily="2" charset="0"/>
                        </a:rPr>
                        <a:t> mit und ohne Ball</a:t>
                      </a:r>
                    </a:p>
                  </a:txBody>
                  <a:tcPr marL="144000" marR="144000" marT="144000" marB="14400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DFB Sans Ofc" panose="02000000000000000000" pitchFamily="2" charset="0"/>
                        </a:rPr>
                        <a:t>Wiederholungen von </a:t>
                      </a:r>
                      <a:r>
                        <a:rPr lang="de-DE" sz="1200" b="1" dirty="0">
                          <a:latin typeface="DFB Sans Ofc" panose="02000000000000000000" pitchFamily="2" charset="0"/>
                        </a:rPr>
                        <a:t>relevanten Fußballaktionen </a:t>
                      </a:r>
                      <a:r>
                        <a:rPr lang="de-DE" sz="1200" dirty="0">
                          <a:latin typeface="DFB Sans Ofc" panose="02000000000000000000" pitchFamily="2" charset="0"/>
                        </a:rPr>
                        <a:t>ermöglichen und </a:t>
                      </a:r>
                      <a:r>
                        <a:rPr lang="de-DE" sz="1200" b="1" dirty="0">
                          <a:latin typeface="DFB Sans Ofc" panose="02000000000000000000" pitchFamily="2" charset="0"/>
                        </a:rPr>
                        <a:t>wenig Standzeiten </a:t>
                      </a:r>
                      <a:r>
                        <a:rPr lang="de-DE" sz="1200" b="0" dirty="0">
                          <a:latin typeface="DFB Sans Ofc" panose="02000000000000000000" pitchFamily="2" charset="0"/>
                        </a:rPr>
                        <a:t>zulassen / </a:t>
                      </a:r>
                      <a:r>
                        <a:rPr lang="de-DE" sz="1200" b="1" dirty="0">
                          <a:latin typeface="DFB Sans Ofc" panose="02000000000000000000" pitchFamily="2" charset="0"/>
                        </a:rPr>
                        <a:t>Spielfähigkeit </a:t>
                      </a:r>
                      <a:r>
                        <a:rPr lang="de-DE" sz="1200" b="0" dirty="0">
                          <a:latin typeface="DFB Sans Ofc" panose="02000000000000000000" pitchFamily="2" charset="0"/>
                        </a:rPr>
                        <a:t>erarbeiten</a:t>
                      </a:r>
                      <a:endParaRPr lang="de-DE" sz="1200" dirty="0">
                        <a:latin typeface="DFB Sans Ofc" panose="02000000000000000000" pitchFamily="2" charset="0"/>
                      </a:endParaRPr>
                    </a:p>
                  </a:txBody>
                  <a:tcPr marL="144000" marR="144000" marT="144000" marB="14400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1732"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latin typeface="DFB Sans Ofc" panose="02000000000000000000" pitchFamily="2" charset="0"/>
                        </a:rPr>
                        <a:t>4 – 5 x 3 Minuten </a:t>
                      </a:r>
                    </a:p>
                    <a:p>
                      <a:pPr algn="ctr"/>
                      <a:r>
                        <a:rPr lang="de-DE" sz="1200" dirty="0">
                          <a:latin typeface="DFB Sans Ofc" panose="02000000000000000000" pitchFamily="2" charset="0"/>
                        </a:rPr>
                        <a:t>(ca. 1 Minute Pause)</a:t>
                      </a:r>
                    </a:p>
                    <a:p>
                      <a:pPr algn="ctr"/>
                      <a:r>
                        <a:rPr lang="de-DE" sz="1200" dirty="0">
                          <a:latin typeface="DFB Sans Ofc" panose="02000000000000000000" pitchFamily="2" charset="0"/>
                        </a:rPr>
                        <a:t>3 vs. 3 Varianten</a:t>
                      </a:r>
                    </a:p>
                  </a:txBody>
                  <a:tcPr marL="144000" marR="144000" marT="144000" marB="144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de-DE" sz="1200" dirty="0">
                          <a:latin typeface="DFB Sans Ofc" panose="02000000000000000000" pitchFamily="2" charset="0"/>
                        </a:rPr>
                        <a:t>- 1 vs. 1 bis 3 vs. 3 Varianten</a:t>
                      </a:r>
                      <a:br>
                        <a:rPr lang="de-DE" sz="1200" dirty="0">
                          <a:latin typeface="DFB Sans Ofc" panose="02000000000000000000" pitchFamily="2" charset="0"/>
                        </a:rPr>
                      </a:br>
                      <a:r>
                        <a:rPr lang="de-DE" sz="1200" dirty="0">
                          <a:latin typeface="DFB Sans Ofc" panose="02000000000000000000" pitchFamily="2" charset="0"/>
                        </a:rPr>
                        <a:t>aus dem Video</a:t>
                      </a:r>
                    </a:p>
                  </a:txBody>
                  <a:tcPr marL="144000" marR="144000" marT="144000" marB="144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latin typeface="DFB Sans Ofc" panose="02000000000000000000" pitchFamily="2" charset="0"/>
                        </a:rPr>
                        <a:t>Ganzheitliche Entwicklung </a:t>
                      </a:r>
                    </a:p>
                    <a:p>
                      <a:pPr algn="ctr"/>
                      <a:r>
                        <a:rPr lang="de-DE" sz="1200" b="0" dirty="0">
                          <a:latin typeface="DFB Sans Ofc" panose="02000000000000000000" pitchFamily="2" charset="0"/>
                        </a:rPr>
                        <a:t>der Spieler und Spielerinnen </a:t>
                      </a:r>
                    </a:p>
                    <a:p>
                      <a:pPr algn="ctr"/>
                      <a:r>
                        <a:rPr lang="de-DE" sz="1200" dirty="0">
                          <a:latin typeface="DFB Sans Ofc" panose="02000000000000000000" pitchFamily="2" charset="0"/>
                        </a:rPr>
                        <a:t>(körperlich / technisch / Spielverständnis und Freude am Fußball)</a:t>
                      </a:r>
                    </a:p>
                  </a:txBody>
                  <a:tcPr marL="144000" marR="144000" marT="144000" marB="144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itel 2">
            <a:extLst>
              <a:ext uri="{FF2B5EF4-FFF2-40B4-BE49-F238E27FC236}">
                <a16:creationId xmlns:a16="http://schemas.microsoft.com/office/drawing/2014/main" id="{4AA7DE13-E593-8CCB-27F5-72BEB703D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BESTE TRAININGSEINHEIT </a:t>
            </a:r>
            <a:r>
              <a:rPr lang="de-DE" b="0" dirty="0"/>
              <a:t>(6-18 JAHRE)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57DC124-7444-539D-6DC9-0BB006125D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MINDESTENS 2x PRO WOCHE OHNE SPIEL-ERSATZTRAINING UND IN JEDER WOCHE</a:t>
            </a:r>
          </a:p>
        </p:txBody>
      </p:sp>
    </p:spTree>
    <p:extLst>
      <p:ext uri="{BB962C8B-B14F-4D97-AF65-F5344CB8AC3E}">
        <p14:creationId xmlns:p14="http://schemas.microsoft.com/office/powerpoint/2010/main" val="1213510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1D0A5-F448-313D-2C09-CF63BF786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898" y="2302832"/>
            <a:ext cx="9354015" cy="2252343"/>
          </a:xfrm>
        </p:spPr>
        <p:txBody>
          <a:bodyPr/>
          <a:lstStyle/>
          <a:p>
            <a:r>
              <a:rPr lang="de-DE" sz="8000" dirty="0"/>
              <a:t>COACHING</a:t>
            </a:r>
            <a:br>
              <a:rPr lang="de-DE" sz="8000" dirty="0"/>
            </a:br>
            <a:r>
              <a:rPr lang="de-DE" sz="8000" dirty="0">
                <a:solidFill>
                  <a:srgbClr val="C7B269"/>
                </a:solidFill>
              </a:rPr>
              <a:t>FUNDAMENT</a:t>
            </a:r>
          </a:p>
        </p:txBody>
      </p:sp>
    </p:spTree>
    <p:extLst>
      <p:ext uri="{BB962C8B-B14F-4D97-AF65-F5344CB8AC3E}">
        <p14:creationId xmlns:p14="http://schemas.microsoft.com/office/powerpoint/2010/main" val="3468431889"/>
      </p:ext>
    </p:extLst>
  </p:cSld>
  <p:clrMapOvr>
    <a:masterClrMapping/>
  </p:clrMapOvr>
</p:sld>
</file>

<file path=ppt/theme/theme1.xml><?xml version="1.0" encoding="utf-8"?>
<a:theme xmlns:a="http://schemas.openxmlformats.org/drawingml/2006/main" name="Le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hal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EAD4C701E23BC44B2B674E7655FA3D8" ma:contentTypeVersion="10" ma:contentTypeDescription="Ein neues Dokument erstellen." ma:contentTypeScope="" ma:versionID="7c0557b6bb202495f572e0c9b6d01d9a">
  <xsd:schema xmlns:xsd="http://www.w3.org/2001/XMLSchema" xmlns:xs="http://www.w3.org/2001/XMLSchema" xmlns:p="http://schemas.microsoft.com/office/2006/metadata/properties" xmlns:ns2="cc38601a-2157-455e-87bd-d49f53db663f" xmlns:ns3="c1e4e165-4180-4028-b34a-daeb2ec76591" targetNamespace="http://schemas.microsoft.com/office/2006/metadata/properties" ma:root="true" ma:fieldsID="8b1f4b1ebeaeead22d6b04676824a891" ns2:_="" ns3:_="">
    <xsd:import namespace="cc38601a-2157-455e-87bd-d49f53db663f"/>
    <xsd:import namespace="c1e4e165-4180-4028-b34a-daeb2ec765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38601a-2157-455e-87bd-d49f53db66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e4e165-4180-4028-b34a-daeb2ec7659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1BDD09D-374C-496B-BAE9-C316F51EB8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38601a-2157-455e-87bd-d49f53db663f"/>
    <ds:schemaRef ds:uri="c1e4e165-4180-4028-b34a-daeb2ec765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FA734DA-E1E0-49B0-9D39-598B3BCA3B12}">
  <ds:schemaRefs>
    <ds:schemaRef ds:uri="http://schemas.microsoft.com/office/2006/metadata/properties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terms/"/>
    <ds:schemaRef ds:uri="c1e4e165-4180-4028-b34a-daeb2ec76591"/>
    <ds:schemaRef ds:uri="cc38601a-2157-455e-87bd-d49f53db663f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D18F163-DB7C-4EBD-85FE-34C95ED0AA4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{4D9EB2FF-C663-8E49-92EE-910E5EE23E5C}tf16401378</Template>
  <TotalTime>0</TotalTime>
  <Words>497</Words>
  <Application>Microsoft Office PowerPoint</Application>
  <PresentationFormat>Breitbild</PresentationFormat>
  <Paragraphs>156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Arial</vt:lpstr>
      <vt:lpstr>Calibri</vt:lpstr>
      <vt:lpstr>DFB Sans Ofc</vt:lpstr>
      <vt:lpstr>Leer</vt:lpstr>
      <vt:lpstr>Inhalte</vt:lpstr>
      <vt:lpstr>PowerPoint-Präsentation</vt:lpstr>
      <vt:lpstr>PowerPoint-Präsentation</vt:lpstr>
      <vt:lpstr>ANZAHL DER AKTIONEN IM LAUFE DER JUGEND</vt:lpstr>
      <vt:lpstr>ENTWICKLUNG DES DEUTSCHEN NACHWUCHSFUßBALLS SEIT 2010</vt:lpstr>
      <vt:lpstr>PowerPoint-Präsentation</vt:lpstr>
      <vt:lpstr>PowerPoint-Präsentation</vt:lpstr>
      <vt:lpstr>PowerPoint-Präsentation</vt:lpstr>
      <vt:lpstr>DIE BESTE TRAININGSEINHEIT (6-18 JAHRE)</vt:lpstr>
      <vt:lpstr>COACHING FUNDAMENT</vt:lpstr>
      <vt:lpstr>DAS COACHING FUNDAMENT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Alex Kluge</dc:creator>
  <cp:lastModifiedBy>Fedra, Jan</cp:lastModifiedBy>
  <cp:revision>43</cp:revision>
  <dcterms:created xsi:type="dcterms:W3CDTF">2023-12-21T20:47:22Z</dcterms:created>
  <dcterms:modified xsi:type="dcterms:W3CDTF">2024-04-12T09:31:02Z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0x0101007EAD4C701E23BC44B2B674E7655FA3D8</vt:lpwstr>
  </property>
</Properties>
</file>